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81" r:id="rId3"/>
    <p:sldId id="353" r:id="rId4"/>
    <p:sldId id="278" r:id="rId5"/>
    <p:sldId id="351" r:id="rId6"/>
    <p:sldId id="356" r:id="rId7"/>
    <p:sldId id="357" r:id="rId8"/>
    <p:sldId id="358" r:id="rId9"/>
    <p:sldId id="359" r:id="rId10"/>
    <p:sldId id="360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70" r:id="rId19"/>
    <p:sldId id="372" r:id="rId20"/>
    <p:sldId id="373" r:id="rId21"/>
    <p:sldId id="374" r:id="rId22"/>
    <p:sldId id="375" r:id="rId23"/>
    <p:sldId id="371" r:id="rId24"/>
    <p:sldId id="376" r:id="rId25"/>
    <p:sldId id="377" r:id="rId26"/>
    <p:sldId id="378" r:id="rId27"/>
    <p:sldId id="369" r:id="rId28"/>
    <p:sldId id="344" r:id="rId29"/>
    <p:sldId id="354" r:id="rId30"/>
    <p:sldId id="385" r:id="rId31"/>
    <p:sldId id="386" r:id="rId32"/>
    <p:sldId id="384" r:id="rId33"/>
    <p:sldId id="379" r:id="rId34"/>
    <p:sldId id="380" r:id="rId35"/>
    <p:sldId id="381" r:id="rId36"/>
    <p:sldId id="382" r:id="rId37"/>
    <p:sldId id="348" r:id="rId38"/>
    <p:sldId id="383" r:id="rId39"/>
    <p:sldId id="276" r:id="rId40"/>
    <p:sldId id="275" r:id="rId41"/>
  </p:sldIdLst>
  <p:sldSz cx="12192000" cy="6858000"/>
  <p:notesSz cx="6858000" cy="9144000"/>
  <p:embeddedFontLst>
    <p:embeddedFont>
      <p:font typeface="Fredoka" panose="020B0604020202020204" charset="0"/>
      <p:regular r:id="rId43"/>
      <p:bold r:id="rId44"/>
      <p:italic r:id="rId45"/>
      <p:boldItalic r:id="rId46"/>
    </p:embeddedFont>
    <p:embeddedFont>
      <p:font typeface="UTM Avo" panose="02040603050506020204" pitchFamily="18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ip64yhF0r7J0CaSH6C3hFLdlXQ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AF7"/>
    <a:srgbClr val="D9EBEA"/>
    <a:srgbClr val="75B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6"/>
    <p:restoredTop sz="94595"/>
  </p:normalViewPr>
  <p:slideViewPr>
    <p:cSldViewPr snapToGrid="0">
      <p:cViewPr varScale="1">
        <p:scale>
          <a:sx n="105" d="100"/>
          <a:sy n="105" d="100"/>
        </p:scale>
        <p:origin x="3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14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14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2" Type="http://schemas.openxmlformats.org/officeDocument/2006/relationships/audio" Target="../media/media1.mp3"/><Relationship Id="rId16" Type="http://schemas.openxmlformats.org/officeDocument/2006/relationships/image" Target="../media/image53.png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jpg"/><Relationship Id="rId10" Type="http://schemas.openxmlformats.org/officeDocument/2006/relationships/image" Target="../media/image47.svg"/><Relationship Id="rId4" Type="http://schemas.openxmlformats.org/officeDocument/2006/relationships/image" Target="../media/image41.emf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slide" Target="slide31.xm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5" Type="http://schemas.openxmlformats.org/officeDocument/2006/relationships/image" Target="../media/image52.jp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26" Type="http://schemas.openxmlformats.org/officeDocument/2006/relationships/image" Target="../media/image52.jpg"/><Relationship Id="rId3" Type="http://schemas.openxmlformats.org/officeDocument/2006/relationships/image" Target="../media/image55.png"/><Relationship Id="rId21" Type="http://schemas.openxmlformats.org/officeDocument/2006/relationships/image" Target="../media/image65.png"/><Relationship Id="rId7" Type="http://schemas.openxmlformats.org/officeDocument/2006/relationships/image" Target="../media/image59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68.png"/><Relationship Id="rId2" Type="http://schemas.openxmlformats.org/officeDocument/2006/relationships/image" Target="../media/image41.emf"/><Relationship Id="rId16" Type="http://schemas.openxmlformats.org/officeDocument/2006/relationships/image" Target="../media/image62.svg"/><Relationship Id="rId20" Type="http://schemas.openxmlformats.org/officeDocument/2006/relationships/image" Target="../media/image64.png"/><Relationship Id="rId29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11" Type="http://schemas.openxmlformats.org/officeDocument/2006/relationships/image" Target="../media/image44.svg"/><Relationship Id="rId24" Type="http://schemas.openxmlformats.org/officeDocument/2006/relationships/slide" Target="slide37.xml"/><Relationship Id="rId5" Type="http://schemas.openxmlformats.org/officeDocument/2006/relationships/image" Target="../media/image57.pn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28" Type="http://schemas.openxmlformats.org/officeDocument/2006/relationships/slide" Target="slide33.xml"/><Relationship Id="rId10" Type="http://schemas.openxmlformats.org/officeDocument/2006/relationships/image" Target="../media/image43.png"/><Relationship Id="rId19" Type="http://schemas.openxmlformats.org/officeDocument/2006/relationships/image" Target="../media/image63.png"/><Relationship Id="rId31" Type="http://schemas.openxmlformats.org/officeDocument/2006/relationships/slide" Target="slide36.xml"/><Relationship Id="rId4" Type="http://schemas.openxmlformats.org/officeDocument/2006/relationships/image" Target="../media/image56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Relationship Id="rId22" Type="http://schemas.openxmlformats.org/officeDocument/2006/relationships/image" Target="../media/image66.png"/><Relationship Id="rId27" Type="http://schemas.openxmlformats.org/officeDocument/2006/relationships/slide" Target="slide32.xml"/><Relationship Id="rId30" Type="http://schemas.openxmlformats.org/officeDocument/2006/relationships/slide" Target="slide3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slide" Target="slide31.xml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Relationship Id="rId9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69.png"/><Relationship Id="rId7" Type="http://schemas.openxmlformats.org/officeDocument/2006/relationships/image" Target="../media/image52.jp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Relationship Id="rId9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69.png"/><Relationship Id="rId7" Type="http://schemas.openxmlformats.org/officeDocument/2006/relationships/image" Target="../media/image52.jp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69.png"/><Relationship Id="rId7" Type="http://schemas.openxmlformats.org/officeDocument/2006/relationships/image" Target="../media/image52.jp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69.png"/><Relationship Id="rId7" Type="http://schemas.openxmlformats.org/officeDocument/2006/relationships/image" Target="../media/image52.jp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Relationship Id="rId9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14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g"/><Relationship Id="rId4" Type="http://schemas.openxmlformats.org/officeDocument/2006/relationships/hyperlink" Target="https://www.youtube.com/@hoc1biet1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14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1">
            <a:extLst>
              <a:ext uri="{FF2B5EF4-FFF2-40B4-BE49-F238E27FC236}">
                <a16:creationId xmlns:a16="http://schemas.microsoft.com/office/drawing/2014/main" id="{04997C8A-9E83-13FD-80B9-F2ED615C8F0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292626"/>
            <a:ext cx="9144000" cy="205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50000"/>
              </a:lnSpc>
              <a:buSzPts val="520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20</a:t>
            </a:r>
            <a:b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</a:b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3: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Mưa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Sài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Gòn</a:t>
            </a:r>
            <a:endParaRPr sz="4800" b="1" dirty="0">
              <a:solidFill>
                <a:srgbClr val="00206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E605A-D04E-8DAC-543C-D3386EC51CA5}"/>
              </a:ext>
            </a:extLst>
          </p:cNvPr>
          <p:cNvSpPr txBox="1"/>
          <p:nvPr/>
        </p:nvSpPr>
        <p:spPr>
          <a:xfrm>
            <a:off x="8423255" y="265463"/>
            <a:ext cx="3490452" cy="100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lnSpc>
                <a:spcPts val="3840"/>
              </a:lnSpc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</a:rPr>
              <a:t>TIẾNG VIỆT 5</a:t>
            </a:r>
          </a:p>
          <a:p>
            <a:pPr algn="r" defTabSz="914377">
              <a:lnSpc>
                <a:spcPts val="3840"/>
              </a:lnSpc>
              <a:defRPr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2516A2-4A20-8F55-A286-BFC46DF59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2BD2EC-26D3-E856-7294-F6DFD03B60A0}"/>
              </a:ext>
            </a:extLst>
          </p:cNvPr>
          <p:cNvSpPr/>
          <p:nvPr/>
        </p:nvSpPr>
        <p:spPr>
          <a:xfrm>
            <a:off x="793025" y="1838439"/>
            <a:ext cx="5146606" cy="4393561"/>
          </a:xfrm>
          <a:custGeom>
            <a:avLst/>
            <a:gdLst/>
            <a:ahLst/>
            <a:cxnLst/>
            <a:rect l="l" t="t" r="r" b="b"/>
            <a:pathLst>
              <a:path w="8170016" h="6974590">
                <a:moveTo>
                  <a:pt x="0" y="0"/>
                </a:moveTo>
                <a:lnTo>
                  <a:pt x="8170016" y="0"/>
                </a:lnTo>
                <a:lnTo>
                  <a:pt x="8170016" y="6974590"/>
                </a:lnTo>
                <a:lnTo>
                  <a:pt x="0" y="6974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1C670F9-7EF8-67AC-5ACA-A6CEDEDDF6C0}"/>
              </a:ext>
            </a:extLst>
          </p:cNvPr>
          <p:cNvSpPr txBox="1"/>
          <p:nvPr/>
        </p:nvSpPr>
        <p:spPr>
          <a:xfrm>
            <a:off x="6083609" y="2709155"/>
            <a:ext cx="5315366" cy="2331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Hoạt</a:t>
            </a:r>
            <a:r>
              <a:rPr lang="en-US" sz="54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2.</a:t>
            </a:r>
          </a:p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Đọc</a:t>
            </a:r>
            <a:r>
              <a:rPr lang="en-US" sz="54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hiểu</a:t>
            </a:r>
            <a:endParaRPr lang="en-US" sz="5400" b="1" dirty="0">
              <a:solidFill>
                <a:srgbClr val="000000"/>
              </a:solidFill>
              <a:latin typeface="UTM Avo" panose="02040603050506020204" pitchFamily="18"/>
              <a:ea typeface="Fredoka"/>
              <a:cs typeface="Arial" panose="020B0604020202020204" pitchFamily="34" charset="0"/>
              <a:sym typeface="Fredoka"/>
            </a:endParaRPr>
          </a:p>
        </p:txBody>
      </p:sp>
    </p:spTree>
    <p:extLst>
      <p:ext uri="{BB962C8B-B14F-4D97-AF65-F5344CB8AC3E}">
        <p14:creationId xmlns:p14="http://schemas.microsoft.com/office/powerpoint/2010/main" val="40962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BC69E9-DB36-6FE8-471A-D9C8D8876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ernate Process 1">
            <a:extLst>
              <a:ext uri="{FF2B5EF4-FFF2-40B4-BE49-F238E27FC236}">
                <a16:creationId xmlns:a16="http://schemas.microsoft.com/office/drawing/2014/main" id="{F6357889-238E-7B41-1056-32D7FEB679CB}"/>
              </a:ext>
            </a:extLst>
          </p:cNvPr>
          <p:cNvSpPr/>
          <p:nvPr/>
        </p:nvSpPr>
        <p:spPr>
          <a:xfrm>
            <a:off x="831764" y="2278895"/>
            <a:ext cx="2064056" cy="72001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>
              <a:latin typeface="UTM Avo" panose="02040603050506020204" pitchFamily="18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77B0F6C-3735-EFB0-C7EA-6F9FB231DEB3}"/>
              </a:ext>
            </a:extLst>
          </p:cNvPr>
          <p:cNvSpPr txBox="1"/>
          <p:nvPr/>
        </p:nvSpPr>
        <p:spPr>
          <a:xfrm>
            <a:off x="3215922" y="1495153"/>
            <a:ext cx="5760156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Giải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nghĩa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khó</a:t>
            </a:r>
            <a:endParaRPr lang="en-US" sz="2400" b="1" dirty="0">
              <a:solidFill>
                <a:srgbClr val="000000"/>
              </a:solidFill>
              <a:latin typeface="UTM Avo" panose="02040603050506020204" pitchFamily="18"/>
              <a:ea typeface="Fredoka"/>
              <a:cs typeface="Arial" panose="020B0604020202020204" pitchFamily="34" charset="0"/>
              <a:sym typeface="Fredoka"/>
            </a:endParaRPr>
          </a:p>
        </p:txBody>
      </p:sp>
      <p:sp>
        <p:nvSpPr>
          <p:cNvPr id="9" name="Alternate Process 8">
            <a:extLst>
              <a:ext uri="{FF2B5EF4-FFF2-40B4-BE49-F238E27FC236}">
                <a16:creationId xmlns:a16="http://schemas.microsoft.com/office/drawing/2014/main" id="{08DD4256-0294-C83E-AEFE-A6886E66A6C8}"/>
              </a:ext>
            </a:extLst>
          </p:cNvPr>
          <p:cNvSpPr/>
          <p:nvPr/>
        </p:nvSpPr>
        <p:spPr>
          <a:xfrm>
            <a:off x="2415807" y="2182892"/>
            <a:ext cx="8976242" cy="91202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>
              <a:latin typeface="UTM Avo" panose="02040603050506020204" pitchFamily="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9750F-C6EA-C2FA-54E6-6AC6C054D683}"/>
              </a:ext>
            </a:extLst>
          </p:cNvPr>
          <p:cNvSpPr txBox="1"/>
          <p:nvPr/>
        </p:nvSpPr>
        <p:spPr>
          <a:xfrm>
            <a:off x="1023769" y="2411043"/>
            <a:ext cx="1392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tan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tầm</a:t>
            </a:r>
            <a:endParaRPr lang="en-VN" sz="2400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4E2126-565F-D740-DB64-C25B28A884FF}"/>
              </a:ext>
            </a:extLst>
          </p:cNvPr>
          <p:cNvSpPr txBox="1"/>
          <p:nvPr/>
        </p:nvSpPr>
        <p:spPr>
          <a:xfrm>
            <a:off x="2771017" y="2411043"/>
            <a:ext cx="797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425ECA6B-5945-A943-B7AA-619A752CF825}"/>
              </a:ext>
            </a:extLst>
          </p:cNvPr>
          <p:cNvSpPr/>
          <p:nvPr/>
        </p:nvSpPr>
        <p:spPr>
          <a:xfrm>
            <a:off x="831764" y="3535894"/>
            <a:ext cx="2064056" cy="72001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>
              <a:latin typeface="UTM Avo" panose="02040603050506020204" pitchFamily="18"/>
            </a:endParaRPr>
          </a:p>
        </p:txBody>
      </p:sp>
      <p:sp>
        <p:nvSpPr>
          <p:cNvPr id="13" name="Alternate Process 12">
            <a:extLst>
              <a:ext uri="{FF2B5EF4-FFF2-40B4-BE49-F238E27FC236}">
                <a16:creationId xmlns:a16="http://schemas.microsoft.com/office/drawing/2014/main" id="{8E41FA7A-C3B1-0D0A-D068-202C63EA9AFC}"/>
              </a:ext>
            </a:extLst>
          </p:cNvPr>
          <p:cNvSpPr/>
          <p:nvPr/>
        </p:nvSpPr>
        <p:spPr>
          <a:xfrm>
            <a:off x="2415807" y="3297138"/>
            <a:ext cx="8976242" cy="127079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>
              <a:latin typeface="UTM Avo" panose="02040603050506020204" pitchFamily="1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1BD76E-3FC4-EAD3-3830-3F04CF85CC38}"/>
              </a:ext>
            </a:extLst>
          </p:cNvPr>
          <p:cNvSpPr txBox="1"/>
          <p:nvPr/>
        </p:nvSpPr>
        <p:spPr>
          <a:xfrm>
            <a:off x="1028570" y="3672942"/>
            <a:ext cx="1392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kẹt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xe</a:t>
            </a:r>
            <a:endParaRPr lang="en-VN" sz="2400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75A8F6-0A36-9F23-F21F-E0FEAA79BD3B}"/>
              </a:ext>
            </a:extLst>
          </p:cNvPr>
          <p:cNvSpPr txBox="1"/>
          <p:nvPr/>
        </p:nvSpPr>
        <p:spPr>
          <a:xfrm>
            <a:off x="2771017" y="3331881"/>
            <a:ext cx="842422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cộ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09CD49-6575-0121-71F8-9AE57BE65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58" y="4704113"/>
            <a:ext cx="2836877" cy="1897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09E79A-48EF-2316-913A-084CAF836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66" y="4695908"/>
            <a:ext cx="2836877" cy="1897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5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EC9155-8F8F-055E-98E3-4E9326EEA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60ACE0-51D2-4632-A811-23A3C3B39E7B}"/>
              </a:ext>
            </a:extLst>
          </p:cNvPr>
          <p:cNvSpPr txBox="1"/>
          <p:nvPr/>
        </p:nvSpPr>
        <p:spPr>
          <a:xfrm>
            <a:off x="1763781" y="338545"/>
            <a:ext cx="8664436" cy="180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5"/>
              </a:lnSpc>
            </a:pP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CÂU HỎI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BEAC6-8FB8-D01C-92C0-149771401F3E}"/>
              </a:ext>
            </a:extLst>
          </p:cNvPr>
          <p:cNvSpPr txBox="1"/>
          <p:nvPr/>
        </p:nvSpPr>
        <p:spPr>
          <a:xfrm>
            <a:off x="436184" y="2152782"/>
            <a:ext cx="11319629" cy="3897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Theo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mưa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Gòn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4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Ấn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mưa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Gòn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chi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2?</a:t>
            </a:r>
            <a:endParaRPr lang="en-VN" sz="24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3: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mưa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Gòn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4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4: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Cơn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mưa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đem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niềm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vui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VN" sz="24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5: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Em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ọc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Mưa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Gòn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phong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4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3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B1195-661B-90A7-CBA7-9CC6560AC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D9BB7D9-5A79-32C1-B69E-35EDF2CD79AE}"/>
              </a:ext>
            </a:extLst>
          </p:cNvPr>
          <p:cNvSpPr/>
          <p:nvPr/>
        </p:nvSpPr>
        <p:spPr>
          <a:xfrm flipH="1">
            <a:off x="1295599" y="1685431"/>
            <a:ext cx="4656397" cy="4964617"/>
          </a:xfrm>
          <a:custGeom>
            <a:avLst/>
            <a:gdLst/>
            <a:ahLst/>
            <a:cxnLst/>
            <a:rect l="l" t="t" r="r" b="b"/>
            <a:pathLst>
              <a:path w="7391831" h="7881117">
                <a:moveTo>
                  <a:pt x="7391832" y="0"/>
                </a:moveTo>
                <a:lnTo>
                  <a:pt x="0" y="0"/>
                </a:lnTo>
                <a:lnTo>
                  <a:pt x="0" y="7881118"/>
                </a:lnTo>
                <a:lnTo>
                  <a:pt x="7391832" y="7881118"/>
                </a:lnTo>
                <a:lnTo>
                  <a:pt x="739183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96DA9D-C761-EAA0-3B14-EA43BC5D3EF8}"/>
              </a:ext>
            </a:extLst>
          </p:cNvPr>
          <p:cNvGrpSpPr/>
          <p:nvPr/>
        </p:nvGrpSpPr>
        <p:grpSpPr>
          <a:xfrm>
            <a:off x="6096000" y="2707009"/>
            <a:ext cx="5315366" cy="2523899"/>
            <a:chOff x="6096000" y="2905789"/>
            <a:chExt cx="5315366" cy="2523899"/>
          </a:xfrm>
        </p:grpSpPr>
        <p:sp>
          <p:nvSpPr>
            <p:cNvPr id="3" name="Freeform 25">
              <a:extLst>
                <a:ext uri="{FF2B5EF4-FFF2-40B4-BE49-F238E27FC236}">
                  <a16:creationId xmlns:a16="http://schemas.microsoft.com/office/drawing/2014/main" id="{BCD64FC6-D4CC-6168-4B4B-459E94F8404F}"/>
                </a:ext>
              </a:extLst>
            </p:cNvPr>
            <p:cNvSpPr/>
            <p:nvPr/>
          </p:nvSpPr>
          <p:spPr>
            <a:xfrm>
              <a:off x="6425485" y="2905789"/>
              <a:ext cx="4656397" cy="2523899"/>
            </a:xfrm>
            <a:custGeom>
              <a:avLst/>
              <a:gdLst/>
              <a:ahLst/>
              <a:cxnLst/>
              <a:rect l="l" t="t" r="r" b="b"/>
              <a:pathLst>
                <a:path w="2150044" h="1590395">
                  <a:moveTo>
                    <a:pt x="0" y="0"/>
                  </a:moveTo>
                  <a:lnTo>
                    <a:pt x="2150044" y="0"/>
                  </a:lnTo>
                  <a:lnTo>
                    <a:pt x="2150044" y="1590395"/>
                  </a:lnTo>
                  <a:lnTo>
                    <a:pt x="0" y="15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C3FC8E00-281F-2508-2118-44798C42B096}"/>
                </a:ext>
              </a:extLst>
            </p:cNvPr>
            <p:cNvSpPr txBox="1"/>
            <p:nvPr/>
          </p:nvSpPr>
          <p:spPr>
            <a:xfrm>
              <a:off x="6096000" y="3721672"/>
              <a:ext cx="5315366" cy="892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9" b="1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ĐÁP 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2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CBD2E8-6022-39C3-B0AC-F995471BB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3F9EEC7D-DE61-78D5-A7C7-63B8975727EC}"/>
              </a:ext>
            </a:extLst>
          </p:cNvPr>
          <p:cNvSpPr txBox="1"/>
          <p:nvPr/>
        </p:nvSpPr>
        <p:spPr>
          <a:xfrm>
            <a:off x="1241653" y="3234488"/>
            <a:ext cx="8024129" cy="1752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35"/>
              </a:lnSpc>
            </a:pP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Fredoka"/>
              <a:cs typeface="Fredoka"/>
              <a:sym typeface="Fredok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FA52A-9FD4-BE46-04BE-2E08A5196569}"/>
              </a:ext>
            </a:extLst>
          </p:cNvPr>
          <p:cNvSpPr txBox="1"/>
          <p:nvPr/>
        </p:nvSpPr>
        <p:spPr>
          <a:xfrm>
            <a:off x="1146342" y="1768261"/>
            <a:ext cx="7641159" cy="1590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1. </a:t>
            </a:r>
            <a:r>
              <a:rPr lang="vi-VN" sz="24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Theo em, vì sao tác giả chọn cảnh mưa Sài Gòn để tả?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0000"/>
              </a:solidFill>
              <a:latin typeface="UTM Avo" panose="02040603050506020204" pitchFamily="18"/>
              <a:ea typeface="Fredoka"/>
              <a:cs typeface="Arial" panose="020B0604020202020204" pitchFamily="34" charset="0"/>
              <a:sym typeface="Fredok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176BEB-9F63-0BA9-982A-4D660B9D684B}"/>
              </a:ext>
            </a:extLst>
          </p:cNvPr>
          <p:cNvSpPr txBox="1"/>
          <p:nvPr/>
        </p:nvSpPr>
        <p:spPr>
          <a:xfrm>
            <a:off x="1076318" y="2978472"/>
            <a:ext cx="9969340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400" dirty="0">
                <a:latin typeface="UTM Avo" panose="02040603050506020204" pitchFamily="18"/>
                <a:cs typeface="Arial" panose="020B0604020202020204" pitchFamily="34" charset="0"/>
              </a:rPr>
              <a:t>	Thay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Gòn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chói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chang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trưa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tan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kẹt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,…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cơn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Gòn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ít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F947C-8DF9-0741-444E-E34ACCD0E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501" y="0"/>
            <a:ext cx="3536522" cy="35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76BC28-C0B3-9CFB-DC12-1A358A9E3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647F7FA-32D5-A875-3C62-941449304C42}"/>
              </a:ext>
            </a:extLst>
          </p:cNvPr>
          <p:cNvGrpSpPr/>
          <p:nvPr/>
        </p:nvGrpSpPr>
        <p:grpSpPr>
          <a:xfrm>
            <a:off x="-556315" y="924985"/>
            <a:ext cx="8664436" cy="4440010"/>
            <a:chOff x="-1152663" y="607484"/>
            <a:chExt cx="8664436" cy="444001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0ACAD9-F3C1-F352-0573-B58BE6C6784F}"/>
                </a:ext>
              </a:extLst>
            </p:cNvPr>
            <p:cNvGrpSpPr/>
            <p:nvPr/>
          </p:nvGrpSpPr>
          <p:grpSpPr>
            <a:xfrm>
              <a:off x="-1152663" y="607484"/>
              <a:ext cx="8664436" cy="4440010"/>
              <a:chOff x="-1152663" y="607484"/>
              <a:chExt cx="8664436" cy="4440010"/>
            </a:xfrm>
          </p:grpSpPr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E0099403-FF77-74EE-1E39-1732441FFE9F}"/>
                  </a:ext>
                </a:extLst>
              </p:cNvPr>
              <p:cNvSpPr txBox="1"/>
              <p:nvPr/>
            </p:nvSpPr>
            <p:spPr>
              <a:xfrm>
                <a:off x="-1152663" y="607484"/>
                <a:ext cx="8664436" cy="180312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7635"/>
                  </a:lnSpc>
                </a:pPr>
                <a:r>
                  <a:rPr lang="en-US" sz="2800" b="1" dirty="0" err="1">
                    <a:solidFill>
                      <a:srgbClr val="000000"/>
                    </a:solidFill>
                    <a:latin typeface="UTM Avo" panose="02040603050506020204" pitchFamily="18"/>
                    <a:ea typeface="Fredoka"/>
                    <a:cs typeface="Arial" panose="020B0604020202020204" pitchFamily="34" charset="0"/>
                    <a:sym typeface="Fredoka"/>
                  </a:rPr>
                  <a:t>Rút</a:t>
                </a:r>
                <a:r>
                  <a:rPr lang="en-US" sz="2800" b="1" dirty="0">
                    <a:solidFill>
                      <a:srgbClr val="000000"/>
                    </a:solidFill>
                    <a:latin typeface="UTM Avo" panose="02040603050506020204" pitchFamily="18"/>
                    <a:ea typeface="Fredoka"/>
                    <a:cs typeface="Arial" panose="020B0604020202020204" pitchFamily="34" charset="0"/>
                    <a:sym typeface="Fredoka"/>
                  </a:rPr>
                  <a:t> ra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UTM Avo" panose="02040603050506020204" pitchFamily="18"/>
                    <a:ea typeface="Fredoka"/>
                    <a:cs typeface="Arial" panose="020B0604020202020204" pitchFamily="34" charset="0"/>
                    <a:sym typeface="Fredoka"/>
                  </a:rPr>
                  <a:t>ý</a:t>
                </a:r>
                <a:r>
                  <a:rPr lang="en-US" sz="2800" b="1" dirty="0">
                    <a:solidFill>
                      <a:srgbClr val="000000"/>
                    </a:solidFill>
                    <a:latin typeface="UTM Avo" panose="02040603050506020204" pitchFamily="18"/>
                    <a:ea typeface="Fredoka"/>
                    <a:cs typeface="Arial" panose="020B0604020202020204" pitchFamily="34" charset="0"/>
                    <a:sym typeface="Fredoka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UTM Avo" panose="02040603050506020204" pitchFamily="18"/>
                    <a:ea typeface="Fredoka"/>
                    <a:cs typeface="Arial" panose="020B0604020202020204" pitchFamily="34" charset="0"/>
                    <a:sym typeface="Fredoka"/>
                  </a:rPr>
                  <a:t>đoạn</a:t>
                </a:r>
                <a:r>
                  <a:rPr lang="en-US" sz="2800" b="1" dirty="0">
                    <a:solidFill>
                      <a:srgbClr val="000000"/>
                    </a:solidFill>
                    <a:latin typeface="UTM Avo" panose="02040603050506020204" pitchFamily="18"/>
                    <a:ea typeface="Fredoka"/>
                    <a:cs typeface="Arial" panose="020B0604020202020204" pitchFamily="34" charset="0"/>
                    <a:sym typeface="Fredoka"/>
                  </a:rPr>
                  <a:t> 1</a:t>
                </a:r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1EEDB6F-AC27-CEFC-A162-42B3CE5C297D}"/>
                  </a:ext>
                </a:extLst>
              </p:cNvPr>
              <p:cNvSpPr/>
              <p:nvPr/>
            </p:nvSpPr>
            <p:spPr>
              <a:xfrm>
                <a:off x="1235504" y="2695430"/>
                <a:ext cx="3888105" cy="2352064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VN" sz="2800">
                  <a:latin typeface="UTM Avo" panose="02040603050506020204" pitchFamily="18"/>
                </a:endParaRPr>
              </a:p>
            </p:txBody>
          </p:sp>
        </p:grp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25F2C7EC-B6CA-F0CA-537B-FDFFADFAFEF2}"/>
                </a:ext>
              </a:extLst>
            </p:cNvPr>
            <p:cNvSpPr txBox="1"/>
            <p:nvPr/>
          </p:nvSpPr>
          <p:spPr>
            <a:xfrm>
              <a:off x="1427508" y="3265078"/>
              <a:ext cx="3504095" cy="12127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30"/>
                </a:spcAft>
              </a:pP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quang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cảnh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mưa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Sài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Gòn</a:t>
              </a:r>
              <a:r>
                <a:rPr lang="vi-VN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VN" sz="28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Freeform 21">
            <a:extLst>
              <a:ext uri="{FF2B5EF4-FFF2-40B4-BE49-F238E27FC236}">
                <a16:creationId xmlns:a16="http://schemas.microsoft.com/office/drawing/2014/main" id="{392C0977-04F0-3FB9-5A57-2DFDB2D6E2DC}"/>
              </a:ext>
            </a:extLst>
          </p:cNvPr>
          <p:cNvSpPr/>
          <p:nvPr/>
        </p:nvSpPr>
        <p:spPr>
          <a:xfrm>
            <a:off x="6773793" y="1826546"/>
            <a:ext cx="3586355" cy="3660800"/>
          </a:xfrm>
          <a:custGeom>
            <a:avLst/>
            <a:gdLst/>
            <a:ahLst/>
            <a:cxnLst/>
            <a:rect l="l" t="t" r="r" b="b"/>
            <a:pathLst>
              <a:path w="1466129" h="1466129">
                <a:moveTo>
                  <a:pt x="0" y="0"/>
                </a:moveTo>
                <a:lnTo>
                  <a:pt x="1466129" y="0"/>
                </a:lnTo>
                <a:lnTo>
                  <a:pt x="1466129" y="1466129"/>
                </a:lnTo>
                <a:lnTo>
                  <a:pt x="0" y="1466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730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9FAD2A-0298-7181-2071-6B3492195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ternate Process 5">
            <a:extLst>
              <a:ext uri="{FF2B5EF4-FFF2-40B4-BE49-F238E27FC236}">
                <a16:creationId xmlns:a16="http://schemas.microsoft.com/office/drawing/2014/main" id="{A9AB8299-0D62-989F-E465-87B1B3C07C64}"/>
              </a:ext>
            </a:extLst>
          </p:cNvPr>
          <p:cNvSpPr/>
          <p:nvPr/>
        </p:nvSpPr>
        <p:spPr>
          <a:xfrm>
            <a:off x="8364314" y="3155334"/>
            <a:ext cx="3035981" cy="91202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chợt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đến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chợt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đi</a:t>
            </a:r>
            <a:endParaRPr lang="en-VN" sz="2200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04D60955-C4AE-17E9-559E-299A1880672A}"/>
              </a:ext>
            </a:extLst>
          </p:cNvPr>
          <p:cNvSpPr txBox="1"/>
          <p:nvPr/>
        </p:nvSpPr>
        <p:spPr>
          <a:xfrm>
            <a:off x="723003" y="1616675"/>
            <a:ext cx="10889877" cy="952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Câu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2.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Ấn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mưa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Sài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Gòn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chi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2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2?</a:t>
            </a:r>
            <a:endParaRPr lang="en-VN" sz="2200" b="1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lternate Process 8">
            <a:extLst>
              <a:ext uri="{FF2B5EF4-FFF2-40B4-BE49-F238E27FC236}">
                <a16:creationId xmlns:a16="http://schemas.microsoft.com/office/drawing/2014/main" id="{F8939E60-073A-CE50-6526-EB20EFEE0042}"/>
              </a:ext>
            </a:extLst>
          </p:cNvPr>
          <p:cNvSpPr/>
          <p:nvPr/>
        </p:nvSpPr>
        <p:spPr>
          <a:xfrm>
            <a:off x="767806" y="3155334"/>
            <a:ext cx="2208060" cy="91202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đột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ngột</a:t>
            </a:r>
            <a:endParaRPr lang="en-VN" sz="2200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905C4D04-561F-F5BF-F957-37E5DC6B58D0}"/>
              </a:ext>
            </a:extLst>
          </p:cNvPr>
          <p:cNvSpPr/>
          <p:nvPr/>
        </p:nvSpPr>
        <p:spPr>
          <a:xfrm>
            <a:off x="3299975" y="3140934"/>
            <a:ext cx="2208060" cy="91202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vội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vàng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endParaRPr lang="en-VN" sz="2200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301B0AA8-A3EF-0367-B097-C9F2BB93E006}"/>
              </a:ext>
            </a:extLst>
          </p:cNvPr>
          <p:cNvSpPr/>
          <p:nvPr/>
        </p:nvSpPr>
        <p:spPr>
          <a:xfrm>
            <a:off x="5832144" y="3155334"/>
            <a:ext cx="2208060" cy="91202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ráo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riết</a:t>
            </a:r>
            <a:endParaRPr lang="en-VN" sz="2200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A15AE0A1-404D-9C77-5CE3-DB583F9E9AED}"/>
              </a:ext>
            </a:extLst>
          </p:cNvPr>
          <p:cNvSpPr/>
          <p:nvPr/>
        </p:nvSpPr>
        <p:spPr>
          <a:xfrm>
            <a:off x="1890124" y="4512160"/>
            <a:ext cx="4627154" cy="208074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Sài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Gòn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ngờ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ào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ạt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tạnh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ngờ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2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9EE0B1-A153-5F9A-DD7F-0E8E2E38E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745" y="4393655"/>
            <a:ext cx="4338550" cy="231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64BF5E-344A-40E7-52A3-7CC2F56AB8BD}"/>
              </a:ext>
            </a:extLst>
          </p:cNvPr>
          <p:cNvSpPr txBox="1"/>
          <p:nvPr/>
        </p:nvSpPr>
        <p:spPr>
          <a:xfrm>
            <a:off x="5036772" y="2552583"/>
            <a:ext cx="2208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200" b="1" dirty="0">
                <a:latin typeface="UTM Avo" panose="02040603050506020204" pitchFamily="18"/>
                <a:cs typeface="Arial" panose="020B0604020202020204" pitchFamily="34" charset="0"/>
              </a:rPr>
              <a:t>Đó là các từ: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91DF0CC-0C36-A1C1-AD84-990A79FB31E1}"/>
              </a:ext>
            </a:extLst>
          </p:cNvPr>
          <p:cNvSpPr/>
          <p:nvPr/>
        </p:nvSpPr>
        <p:spPr>
          <a:xfrm>
            <a:off x="557784" y="5136480"/>
            <a:ext cx="987552" cy="8321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9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5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B5422C-5526-B8A9-EF44-195AAD652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D8ACF1AD-1627-8C26-4A79-455F303E3FCD}"/>
              </a:ext>
            </a:extLst>
          </p:cNvPr>
          <p:cNvGrpSpPr/>
          <p:nvPr/>
        </p:nvGrpSpPr>
        <p:grpSpPr>
          <a:xfrm rot="-10800000">
            <a:off x="-108532" y="-3528096"/>
            <a:ext cx="11635514" cy="2940171"/>
            <a:chOff x="0" y="0"/>
            <a:chExt cx="4166870" cy="1052924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496A972D-38F1-219C-F868-055A1C86EB52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6" name="Alternate Process 5">
            <a:extLst>
              <a:ext uri="{FF2B5EF4-FFF2-40B4-BE49-F238E27FC236}">
                <a16:creationId xmlns:a16="http://schemas.microsoft.com/office/drawing/2014/main" id="{D1C2012C-45D1-379E-FE15-7D64C0374B40}"/>
              </a:ext>
            </a:extLst>
          </p:cNvPr>
          <p:cNvSpPr/>
          <p:nvPr/>
        </p:nvSpPr>
        <p:spPr>
          <a:xfrm>
            <a:off x="1129865" y="2216470"/>
            <a:ext cx="9948269" cy="1335643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630"/>
              </a:spcAft>
            </a:pP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chói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chang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chợt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ào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ào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Ầm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ầm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Xối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xả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hối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hả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Alternate Process 6">
            <a:extLst>
              <a:ext uri="{FF2B5EF4-FFF2-40B4-BE49-F238E27FC236}">
                <a16:creationId xmlns:a16="http://schemas.microsoft.com/office/drawing/2014/main" id="{6E9A6267-1041-35EC-0E18-80E8803343DD}"/>
              </a:ext>
            </a:extLst>
          </p:cNvPr>
          <p:cNvSpPr/>
          <p:nvPr/>
        </p:nvSpPr>
        <p:spPr>
          <a:xfrm>
            <a:off x="1111864" y="3742290"/>
            <a:ext cx="9984270" cy="760777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630"/>
              </a:spcAft>
            </a:pP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cơn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5B0098C6-3235-AA36-E4BD-121151B66D3B}"/>
              </a:ext>
            </a:extLst>
          </p:cNvPr>
          <p:cNvSpPr/>
          <p:nvPr/>
        </p:nvSpPr>
        <p:spPr>
          <a:xfrm>
            <a:off x="1095864" y="4693244"/>
            <a:ext cx="10000270" cy="1663263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630"/>
              </a:spcAft>
            </a:pP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Tưới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mát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Sài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Gòn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ngắn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tạnh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ráo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A0E5F4-2CF6-79F8-E593-818CAF0CE3B5}"/>
              </a:ext>
            </a:extLst>
          </p:cNvPr>
          <p:cNvSpPr txBox="1"/>
          <p:nvPr/>
        </p:nvSpPr>
        <p:spPr>
          <a:xfrm>
            <a:off x="4631959" y="1621772"/>
            <a:ext cx="2928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200" b="1" dirty="0">
                <a:latin typeface="UTM Avo" panose="02040603050506020204" pitchFamily="18"/>
                <a:cs typeface="Arial" panose="020B0604020202020204" pitchFamily="34" charset="0"/>
              </a:rPr>
              <a:t>Đó là các chi tiết: </a:t>
            </a:r>
          </a:p>
        </p:txBody>
      </p:sp>
    </p:spTree>
    <p:extLst>
      <p:ext uri="{BB962C8B-B14F-4D97-AF65-F5344CB8AC3E}">
        <p14:creationId xmlns:p14="http://schemas.microsoft.com/office/powerpoint/2010/main" val="15217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151DC2-C02B-F152-1F5D-034AC5D6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ABAE3543-61C5-AD24-8808-6CDAAD5C09B7}"/>
              </a:ext>
            </a:extLst>
          </p:cNvPr>
          <p:cNvSpPr txBox="1"/>
          <p:nvPr/>
        </p:nvSpPr>
        <p:spPr>
          <a:xfrm>
            <a:off x="1255133" y="3069824"/>
            <a:ext cx="9849005" cy="1029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cơn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hối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Sài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Gòn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ào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ào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Ầm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ầm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Xối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xả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Hối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hả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i="1" dirty="0">
              <a:solidFill>
                <a:srgbClr val="000000"/>
              </a:solidFill>
              <a:latin typeface="UTM Avo" panose="02040603050506020204" pitchFamily="18"/>
              <a:ea typeface="Fredoka"/>
              <a:cs typeface="Arial" panose="020B0604020202020204" pitchFamily="34" charset="0"/>
              <a:sym typeface="Fredok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8804E-70E2-9C5B-C35E-23A0A877E2DD}"/>
              </a:ext>
            </a:extLst>
          </p:cNvPr>
          <p:cNvSpPr txBox="1"/>
          <p:nvPr/>
        </p:nvSpPr>
        <p:spPr>
          <a:xfrm>
            <a:off x="1255134" y="1848804"/>
            <a:ext cx="9849005" cy="1039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3.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mưa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Sài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Gòn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400" b="1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8327E-256C-DB9F-95C0-715B49C39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6250"/>
            <a:ext cx="3314700" cy="3314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F63C3B-472B-9A83-EF3A-242862FF7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608" y="4566666"/>
            <a:ext cx="3314700" cy="331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2E97B-75C0-5598-85D7-A078A9BBB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032" y="3771138"/>
            <a:ext cx="3314700" cy="331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FEBC54-C31F-00EA-CC26-586C6E670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640" y="4475226"/>
            <a:ext cx="33147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C9EDB5-A3B4-1369-63FB-F5D5B0A16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72D7C9F-8459-7E57-36D8-F5589D0A6BA0}"/>
              </a:ext>
            </a:extLst>
          </p:cNvPr>
          <p:cNvGrpSpPr/>
          <p:nvPr/>
        </p:nvGrpSpPr>
        <p:grpSpPr>
          <a:xfrm>
            <a:off x="-511579" y="1086098"/>
            <a:ext cx="8664436" cy="4106916"/>
            <a:chOff x="-988658" y="837793"/>
            <a:chExt cx="8664436" cy="4106916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CA25121-0F0A-2E9E-F9FE-D2D071CAA6B9}"/>
                </a:ext>
              </a:extLst>
            </p:cNvPr>
            <p:cNvSpPr txBox="1"/>
            <p:nvPr/>
          </p:nvSpPr>
          <p:spPr>
            <a:xfrm>
              <a:off x="-988658" y="837793"/>
              <a:ext cx="8664436" cy="1803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635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Rút</a:t>
              </a:r>
              <a:r>
                <a:rPr lang="en-US" sz="2800" b="1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ra </a:t>
              </a:r>
              <a:r>
                <a:rPr lang="en-US" sz="2800" b="1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ý</a:t>
              </a:r>
              <a:r>
                <a:rPr lang="en-US" sz="2800" b="1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2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C1E0735-D708-0769-F866-6094F88E74B7}"/>
                </a:ext>
              </a:extLst>
            </p:cNvPr>
            <p:cNvSpPr/>
            <p:nvPr/>
          </p:nvSpPr>
          <p:spPr>
            <a:xfrm>
              <a:off x="1187503" y="2896654"/>
              <a:ext cx="4312116" cy="204805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2800">
                <a:latin typeface="UTM Avo" panose="02040603050506020204" pitchFamily="18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A687252F-FB20-DE04-6A23-4E7CD274FB0C}"/>
                </a:ext>
              </a:extLst>
            </p:cNvPr>
            <p:cNvSpPr txBox="1"/>
            <p:nvPr/>
          </p:nvSpPr>
          <p:spPr>
            <a:xfrm>
              <a:off x="1561462" y="3320099"/>
              <a:ext cx="3612451" cy="12011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Miêu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tả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quang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cảnh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mưa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Sài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Gòn</a:t>
              </a:r>
              <a:r>
                <a:rPr lang="vi-VN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r>
                <a:rPr lang="en-VN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endPara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2E9707EB-AD58-3891-4A14-13C66F13946E}"/>
              </a:ext>
            </a:extLst>
          </p:cNvPr>
          <p:cNvSpPr/>
          <p:nvPr/>
        </p:nvSpPr>
        <p:spPr>
          <a:xfrm>
            <a:off x="6940436" y="1664986"/>
            <a:ext cx="3767321" cy="4521103"/>
          </a:xfrm>
          <a:custGeom>
            <a:avLst/>
            <a:gdLst/>
            <a:ahLst/>
            <a:cxnLst/>
            <a:rect l="l" t="t" r="r" b="b"/>
            <a:pathLst>
              <a:path w="1951869" h="2177818">
                <a:moveTo>
                  <a:pt x="0" y="0"/>
                </a:moveTo>
                <a:lnTo>
                  <a:pt x="1951870" y="0"/>
                </a:lnTo>
                <a:lnTo>
                  <a:pt x="1951870" y="2177818"/>
                </a:lnTo>
                <a:lnTo>
                  <a:pt x="0" y="2177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974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C235432-3923-A218-D229-6C73B339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005420-4368-9C7F-A120-EFF3940C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1874FD-882A-3C46-0DA4-DAFA787F92CD}"/>
              </a:ext>
            </a:extLst>
          </p:cNvPr>
          <p:cNvSpPr txBox="1"/>
          <p:nvPr/>
        </p:nvSpPr>
        <p:spPr>
          <a:xfrm>
            <a:off x="1003147" y="2297202"/>
            <a:ext cx="10185706" cy="269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vi-VN" sz="2400" b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Cơn mưa đem lại những niềm vui như thế nào? </a:t>
            </a:r>
            <a:endParaRPr lang="en-US" sz="2400" b="1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Cơn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dường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xua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chói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chang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oi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Sài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Gòn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Sau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cơn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xoa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dịu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nỗi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muộn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phiền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vất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vả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BFDEF283-F018-4FC6-E789-A26C0C312029}"/>
              </a:ext>
            </a:extLst>
          </p:cNvPr>
          <p:cNvSpPr/>
          <p:nvPr/>
        </p:nvSpPr>
        <p:spPr>
          <a:xfrm>
            <a:off x="1707395" y="5508537"/>
            <a:ext cx="679639" cy="384010"/>
          </a:xfrm>
          <a:prstGeom prst="rightArrow">
            <a:avLst>
              <a:gd name="adj1" fmla="val 50000"/>
              <a:gd name="adj2" fmla="val 6380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C781F-E578-D689-28F3-A5DDD74A64A1}"/>
              </a:ext>
            </a:extLst>
          </p:cNvPr>
          <p:cNvSpPr txBox="1"/>
          <p:nvPr/>
        </p:nvSpPr>
        <p:spPr>
          <a:xfrm>
            <a:off x="2478474" y="5416618"/>
            <a:ext cx="8294063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Rút ra ý đoạn 3: Quang cảnh Sài Gòn sau cơn mưa.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5F236-C012-8286-7973-85188A2AD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196" y="595379"/>
            <a:ext cx="2372056" cy="1771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AE9977-638E-3656-AD9C-6038EEBBC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584" y="280275"/>
            <a:ext cx="2372056" cy="1771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67FC9-B22E-7E45-2FFA-70FB045FD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973" y="644741"/>
            <a:ext cx="2372056" cy="17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E1F29E-DDC9-1696-2A43-4AA96E62A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73AA560-61D0-F4E3-EF00-A105805170CB}"/>
              </a:ext>
            </a:extLst>
          </p:cNvPr>
          <p:cNvGrpSpPr/>
          <p:nvPr/>
        </p:nvGrpSpPr>
        <p:grpSpPr>
          <a:xfrm>
            <a:off x="64272" y="7224195"/>
            <a:ext cx="11635514" cy="2940171"/>
            <a:chOff x="0" y="0"/>
            <a:chExt cx="4166870" cy="10529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BE87E69-5820-3DAF-4CD6-334B35F0FC33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EC03404-82E6-4595-7778-5B6848CD4A97}"/>
              </a:ext>
            </a:extLst>
          </p:cNvPr>
          <p:cNvSpPr txBox="1"/>
          <p:nvPr/>
        </p:nvSpPr>
        <p:spPr>
          <a:xfrm>
            <a:off x="1458233" y="1749825"/>
            <a:ext cx="9275534" cy="1036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+mj-lt"/>
                <a:ea typeface="Fredoka"/>
                <a:cs typeface="Arial" panose="020B0604020202020204" pitchFamily="34" charset="0"/>
                <a:sym typeface="Fredoka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Fredoka"/>
                <a:cs typeface="Arial" panose="020B0604020202020204" pitchFamily="34" charset="0"/>
                <a:sym typeface="Fredoka"/>
              </a:rPr>
              <a:t> 5.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Mưa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Sài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Gòn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phong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400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400" b="1" kern="1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BA012-8E9A-DE49-0010-9B96095334B2}"/>
              </a:ext>
            </a:extLst>
          </p:cNvPr>
          <p:cNvSpPr txBox="1"/>
          <p:nvPr/>
        </p:nvSpPr>
        <p:spPr>
          <a:xfrm>
            <a:off x="371385" y="3044988"/>
            <a:ext cx="9528157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mỉ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,… </a:t>
            </a:r>
            <a:endParaRPr lang="en-VN" sz="2400" kern="1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C0F0E-4BFE-0A3F-366D-7AB086A15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233" y="2849975"/>
            <a:ext cx="40195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E42B4-93DE-5A35-509E-3EF30E2C8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D48311-9774-2A6D-C8E2-44B4FBA8556D}"/>
              </a:ext>
            </a:extLst>
          </p:cNvPr>
          <p:cNvSpPr/>
          <p:nvPr/>
        </p:nvSpPr>
        <p:spPr>
          <a:xfrm>
            <a:off x="780634" y="1752703"/>
            <a:ext cx="4870942" cy="4661898"/>
          </a:xfrm>
          <a:custGeom>
            <a:avLst/>
            <a:gdLst/>
            <a:ahLst/>
            <a:cxnLst/>
            <a:rect l="l" t="t" r="r" b="b"/>
            <a:pathLst>
              <a:path w="8376653" h="8017155">
                <a:moveTo>
                  <a:pt x="0" y="0"/>
                </a:moveTo>
                <a:lnTo>
                  <a:pt x="8376653" y="0"/>
                </a:lnTo>
                <a:lnTo>
                  <a:pt x="8376653" y="8017154"/>
                </a:lnTo>
                <a:lnTo>
                  <a:pt x="0" y="80171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BBFA3A7-1F63-E9A7-E7B4-6AFA474106E1}"/>
              </a:ext>
            </a:extLst>
          </p:cNvPr>
          <p:cNvSpPr txBox="1"/>
          <p:nvPr/>
        </p:nvSpPr>
        <p:spPr>
          <a:xfrm>
            <a:off x="6096000" y="2788688"/>
            <a:ext cx="5315366" cy="207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Hoạt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động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3.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Đọc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nâng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cao</a:t>
            </a:r>
            <a:endParaRPr lang="en-US" sz="4800" b="1" dirty="0">
              <a:solidFill>
                <a:srgbClr val="000000"/>
              </a:solidFill>
              <a:latin typeface="UTM Avo" panose="02040603050506020204" pitchFamily="18"/>
              <a:ea typeface="Fredoka"/>
              <a:cs typeface="Arial" panose="020B0604020202020204" pitchFamily="34" charset="0"/>
              <a:sym typeface="Fredoka"/>
            </a:endParaRPr>
          </a:p>
        </p:txBody>
      </p:sp>
    </p:spTree>
    <p:extLst>
      <p:ext uri="{BB962C8B-B14F-4D97-AF65-F5344CB8AC3E}">
        <p14:creationId xmlns:p14="http://schemas.microsoft.com/office/powerpoint/2010/main" val="356705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0DEFDE-78DA-4109-900E-3EFBFC607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318D949-01D8-72B2-9772-49B5D4F88881}"/>
              </a:ext>
            </a:extLst>
          </p:cNvPr>
          <p:cNvGrpSpPr/>
          <p:nvPr/>
        </p:nvGrpSpPr>
        <p:grpSpPr>
          <a:xfrm rot="-10800000">
            <a:off x="-183559" y="-3107117"/>
            <a:ext cx="11635514" cy="2940171"/>
            <a:chOff x="0" y="0"/>
            <a:chExt cx="4166870" cy="105292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40E776E0-4D3A-021E-69A5-7139BF9DADE8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E9722828-8AED-04F0-5B0E-369ECA4178B1}"/>
              </a:ext>
            </a:extLst>
          </p:cNvPr>
          <p:cNvSpPr txBox="1"/>
          <p:nvPr/>
        </p:nvSpPr>
        <p:spPr>
          <a:xfrm>
            <a:off x="1607413" y="3240694"/>
            <a:ext cx="8664436" cy="1752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5"/>
              </a:lnSpc>
            </a:pP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Fredoka"/>
              <a:cs typeface="Fredoka"/>
              <a:sym typeface="Fredoka"/>
            </a:endParaRP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F0378232-ED38-D50B-8C37-36EC12DC2EFE}"/>
              </a:ext>
            </a:extLst>
          </p:cNvPr>
          <p:cNvSpPr/>
          <p:nvPr/>
        </p:nvSpPr>
        <p:spPr>
          <a:xfrm>
            <a:off x="7495805" y="1639760"/>
            <a:ext cx="4176113" cy="5807746"/>
          </a:xfrm>
          <a:custGeom>
            <a:avLst/>
            <a:gdLst/>
            <a:ahLst/>
            <a:cxnLst/>
            <a:rect l="l" t="t" r="r" b="b"/>
            <a:pathLst>
              <a:path w="1430261" h="1918643">
                <a:moveTo>
                  <a:pt x="0" y="0"/>
                </a:moveTo>
                <a:lnTo>
                  <a:pt x="1430262" y="0"/>
                </a:lnTo>
                <a:lnTo>
                  <a:pt x="1430262" y="1918643"/>
                </a:lnTo>
                <a:lnTo>
                  <a:pt x="0" y="1918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2C7507-76B4-4427-2F8E-B25B0C26DDC5}"/>
              </a:ext>
            </a:extLst>
          </p:cNvPr>
          <p:cNvGrpSpPr/>
          <p:nvPr/>
        </p:nvGrpSpPr>
        <p:grpSpPr>
          <a:xfrm>
            <a:off x="745369" y="1785534"/>
            <a:ext cx="6131016" cy="4098432"/>
            <a:chOff x="825198" y="539830"/>
            <a:chExt cx="6131016" cy="4098432"/>
          </a:xfrm>
        </p:grpSpPr>
        <p:sp>
          <p:nvSpPr>
            <p:cNvPr id="8" name="Cloud Callout 7">
              <a:extLst>
                <a:ext uri="{FF2B5EF4-FFF2-40B4-BE49-F238E27FC236}">
                  <a16:creationId xmlns:a16="http://schemas.microsoft.com/office/drawing/2014/main" id="{0BAE021E-5B3F-A9CA-9F43-FBB28BA67362}"/>
                </a:ext>
              </a:extLst>
            </p:cNvPr>
            <p:cNvSpPr/>
            <p:nvPr/>
          </p:nvSpPr>
          <p:spPr>
            <a:xfrm>
              <a:off x="825198" y="539830"/>
              <a:ext cx="6131016" cy="4098432"/>
            </a:xfrm>
            <a:prstGeom prst="cloudCallout">
              <a:avLst>
                <a:gd name="adj1" fmla="val 53023"/>
                <a:gd name="adj2" fmla="val 4377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2400">
                <a:latin typeface="UTM Avo" panose="02040603050506020204" pitchFamily="18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1548F316-9BBC-BBB1-FBA2-ED0D811FD91A}"/>
                </a:ext>
              </a:extLst>
            </p:cNvPr>
            <p:cNvSpPr txBox="1"/>
            <p:nvPr/>
          </p:nvSpPr>
          <p:spPr>
            <a:xfrm>
              <a:off x="1750970" y="1572363"/>
              <a:ext cx="4424595" cy="18474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Em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hãy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nhắc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lại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nội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dung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ý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nghĩa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bài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đọc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“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Mưa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Sài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Gòn</a:t>
              </a:r>
              <a:r>
                <a:rPr lang="en-US" sz="28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”.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866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E3E070-F47B-8B1F-3AF7-1FF269C49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A3CA870D-51B7-BFA6-A02A-12D85D465BF9}"/>
              </a:ext>
            </a:extLst>
          </p:cNvPr>
          <p:cNvSpPr txBox="1"/>
          <p:nvPr/>
        </p:nvSpPr>
        <p:spPr>
          <a:xfrm>
            <a:off x="1607413" y="3240694"/>
            <a:ext cx="8664436" cy="2070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5"/>
              </a:lnSpc>
            </a:pPr>
            <a:endParaRPr lang="en-US" sz="12596" dirty="0">
              <a:solidFill>
                <a:srgbClr val="000000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7" name="Freeform 32">
            <a:extLst>
              <a:ext uri="{FF2B5EF4-FFF2-40B4-BE49-F238E27FC236}">
                <a16:creationId xmlns:a16="http://schemas.microsoft.com/office/drawing/2014/main" id="{B81E0079-9519-64F4-9580-50F73333BE4E}"/>
              </a:ext>
            </a:extLst>
          </p:cNvPr>
          <p:cNvSpPr/>
          <p:nvPr/>
        </p:nvSpPr>
        <p:spPr>
          <a:xfrm>
            <a:off x="1607413" y="1546483"/>
            <a:ext cx="2659787" cy="5068070"/>
          </a:xfrm>
          <a:custGeom>
            <a:avLst/>
            <a:gdLst/>
            <a:ahLst/>
            <a:cxnLst/>
            <a:rect l="l" t="t" r="r" b="b"/>
            <a:pathLst>
              <a:path w="841285" h="1746064">
                <a:moveTo>
                  <a:pt x="0" y="0"/>
                </a:moveTo>
                <a:lnTo>
                  <a:pt x="841285" y="0"/>
                </a:lnTo>
                <a:lnTo>
                  <a:pt x="841285" y="1746064"/>
                </a:lnTo>
                <a:lnTo>
                  <a:pt x="0" y="174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40EB53A-8817-2D53-48F3-DFEBF11E7F73}"/>
              </a:ext>
            </a:extLst>
          </p:cNvPr>
          <p:cNvSpPr/>
          <p:nvPr/>
        </p:nvSpPr>
        <p:spPr>
          <a:xfrm>
            <a:off x="5505488" y="2541699"/>
            <a:ext cx="5275287" cy="2666406"/>
          </a:xfrm>
          <a:prstGeom prst="wedgeRoundRectCallout">
            <a:avLst>
              <a:gd name="adj1" fmla="val -61817"/>
              <a:gd name="adj2" fmla="val 373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D9EBE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giọng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91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FE1FAF-00B4-5EFC-9938-832287BE5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F3BAA4B9-45A7-16A0-D128-3C965F4EC1B9}"/>
              </a:ext>
            </a:extLst>
          </p:cNvPr>
          <p:cNvSpPr txBox="1"/>
          <p:nvPr/>
        </p:nvSpPr>
        <p:spPr>
          <a:xfrm>
            <a:off x="1083458" y="1489484"/>
            <a:ext cx="8664436" cy="178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5"/>
              </a:lnSpc>
            </a:pPr>
            <a:endParaRPr lang="en-US" sz="2800" dirty="0">
              <a:solidFill>
                <a:srgbClr val="000000"/>
              </a:solidFill>
              <a:latin typeface="UTM Avo" panose="02040603050506020204" pitchFamily="18"/>
              <a:ea typeface="Fredoka"/>
              <a:cs typeface="Fredoka"/>
              <a:sym typeface="Fredoka"/>
            </a:endParaRPr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9FA013F2-44EA-66A2-ADB5-63513D936C62}"/>
              </a:ext>
            </a:extLst>
          </p:cNvPr>
          <p:cNvSpPr/>
          <p:nvPr/>
        </p:nvSpPr>
        <p:spPr>
          <a:xfrm>
            <a:off x="436231" y="3429000"/>
            <a:ext cx="1272209" cy="746654"/>
          </a:xfrm>
          <a:custGeom>
            <a:avLst/>
            <a:gdLst/>
            <a:ahLst/>
            <a:cxnLst/>
            <a:rect l="l" t="t" r="r" b="b"/>
            <a:pathLst>
              <a:path w="1836605" h="1041345">
                <a:moveTo>
                  <a:pt x="0" y="0"/>
                </a:moveTo>
                <a:lnTo>
                  <a:pt x="1836606" y="0"/>
                </a:lnTo>
                <a:lnTo>
                  <a:pt x="1836606" y="1041344"/>
                </a:lnTo>
                <a:lnTo>
                  <a:pt x="0" y="1041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7FA6775-D939-396A-4914-E1D051B44E08}"/>
              </a:ext>
            </a:extLst>
          </p:cNvPr>
          <p:cNvSpPr/>
          <p:nvPr/>
        </p:nvSpPr>
        <p:spPr>
          <a:xfrm>
            <a:off x="2007584" y="2089210"/>
            <a:ext cx="8504679" cy="3834512"/>
          </a:xfrm>
          <a:custGeom>
            <a:avLst/>
            <a:gdLst/>
            <a:ahLst/>
            <a:cxnLst/>
            <a:rect l="l" t="t" r="r" b="b"/>
            <a:pathLst>
              <a:path w="3225526" h="1460894">
                <a:moveTo>
                  <a:pt x="0" y="0"/>
                </a:moveTo>
                <a:lnTo>
                  <a:pt x="3225526" y="0"/>
                </a:lnTo>
                <a:lnTo>
                  <a:pt x="3225526" y="1460894"/>
                </a:lnTo>
                <a:lnTo>
                  <a:pt x="0" y="1460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1DDDBF9-F785-0B96-27FE-DDB368504D48}"/>
              </a:ext>
            </a:extLst>
          </p:cNvPr>
          <p:cNvSpPr txBox="1"/>
          <p:nvPr/>
        </p:nvSpPr>
        <p:spPr>
          <a:xfrm>
            <a:off x="2897583" y="2353071"/>
            <a:ext cx="6331919" cy="566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985" indent="-43198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Giọng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vui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phấn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khởi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.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86FD1BB-A1B3-1030-7920-0CC5965EEA03}"/>
              </a:ext>
            </a:extLst>
          </p:cNvPr>
          <p:cNvSpPr txBox="1"/>
          <p:nvPr/>
        </p:nvSpPr>
        <p:spPr>
          <a:xfrm>
            <a:off x="2897583" y="3145269"/>
            <a:ext cx="7585977" cy="566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985" indent="-43198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ý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nghỉ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hơi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ở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34BD14B-DF3E-D050-6032-F126D96568D5}"/>
              </a:ext>
            </a:extLst>
          </p:cNvPr>
          <p:cNvSpPr txBox="1"/>
          <p:nvPr/>
        </p:nvSpPr>
        <p:spPr>
          <a:xfrm>
            <a:off x="2897583" y="3946120"/>
            <a:ext cx="7021175" cy="1212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985" indent="-43198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Nhấn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9268A1-D108-90C1-914C-9EC086828380}"/>
              </a:ext>
            </a:extLst>
          </p:cNvPr>
          <p:cNvSpPr/>
          <p:nvPr/>
        </p:nvSpPr>
        <p:spPr>
          <a:xfrm>
            <a:off x="2313432" y="4764024"/>
            <a:ext cx="502920" cy="6309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3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4074A4-6CDB-BEFF-0DBE-AB1D36245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D01D0C7-7455-7F1E-378F-F508847428CC}"/>
              </a:ext>
            </a:extLst>
          </p:cNvPr>
          <p:cNvSpPr txBox="1"/>
          <p:nvPr/>
        </p:nvSpPr>
        <p:spPr>
          <a:xfrm>
            <a:off x="1592221" y="1899893"/>
            <a:ext cx="9007557" cy="3786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	Sau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cơn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800" kern="1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800" kern="1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800" kern="1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giọt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đọng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800" kern="1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tóc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800" kern="1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áo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800" kern="1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Sau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cơn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800" kern="1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800" kern="1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800" kern="1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lẽ</a:t>
            </a:r>
            <a:r>
              <a:rPr lang="en-US" sz="2800" kern="1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cơn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chợt</a:t>
            </a:r>
            <a:r>
              <a:rPr lang="en-US" sz="2800" kern="1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dịu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muộn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phiền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vất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vả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800" kern="1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trôi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8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8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800" kern="1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endParaRPr lang="en-VN" sz="2800" kern="100" dirty="0">
              <a:solidFill>
                <a:srgbClr val="C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9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F3E8D0-CAB0-1A1C-2AA3-4595EB5DB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FE4B49E6-C8C4-1D85-787C-D5E9DBEFB813}"/>
              </a:ext>
            </a:extLst>
          </p:cNvPr>
          <p:cNvSpPr txBox="1"/>
          <p:nvPr/>
        </p:nvSpPr>
        <p:spPr>
          <a:xfrm>
            <a:off x="1074219" y="2030552"/>
            <a:ext cx="10043559" cy="554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985" indent="-431985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dirty="0" err="1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luyện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nhóm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rPr>
              <a:t> 3.</a:t>
            </a:r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9F96B81E-74DB-5721-BAC4-E2328AD95453}"/>
              </a:ext>
            </a:extLst>
          </p:cNvPr>
          <p:cNvSpPr/>
          <p:nvPr/>
        </p:nvSpPr>
        <p:spPr>
          <a:xfrm>
            <a:off x="2877768" y="3429000"/>
            <a:ext cx="6911951" cy="3230992"/>
          </a:xfrm>
          <a:custGeom>
            <a:avLst/>
            <a:gdLst/>
            <a:ahLst/>
            <a:cxnLst/>
            <a:rect l="l" t="t" r="r" b="b"/>
            <a:pathLst>
              <a:path w="2798552" h="1221186">
                <a:moveTo>
                  <a:pt x="0" y="0"/>
                </a:moveTo>
                <a:lnTo>
                  <a:pt x="2798552" y="0"/>
                </a:lnTo>
                <a:lnTo>
                  <a:pt x="2798552" y="1221186"/>
                </a:lnTo>
                <a:lnTo>
                  <a:pt x="0" y="1221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616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3D4FB14-86DC-837D-DA08-40477F71D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2F8C17-0105-D98B-44EF-7F6A2222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2">
            <a:extLst>
              <a:ext uri="{FF2B5EF4-FFF2-40B4-BE49-F238E27FC236}">
                <a16:creationId xmlns:a16="http://schemas.microsoft.com/office/drawing/2014/main" id="{0025E1D9-3B33-B1CB-6AD4-8E7584AA10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7" name="Picture 25">
            <a:extLst>
              <a:ext uri="{FF2B5EF4-FFF2-40B4-BE49-F238E27FC236}">
                <a16:creationId xmlns:a16="http://schemas.microsoft.com/office/drawing/2014/main" id="{AD925F34-1886-E819-863C-436DB6918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0CBF9C18-99C8-0074-991A-56EF05CD622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EBC85-9EA4-CB17-E802-CAA031C0AD53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0CDE1585-D1C6-8D33-92BA-00DDD0C02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A589DF49-EE15-264F-EF78-918A37DA0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3D07152-DE30-B034-7CB6-854E35EF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23" name="Picture 29">
              <a:extLst>
                <a:ext uri="{FF2B5EF4-FFF2-40B4-BE49-F238E27FC236}">
                  <a16:creationId xmlns:a16="http://schemas.microsoft.com/office/drawing/2014/main" id="{D4EB9292-B9CF-BEF8-373A-EDEA8C072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24" name="Picture 29">
              <a:extLst>
                <a:ext uri="{FF2B5EF4-FFF2-40B4-BE49-F238E27FC236}">
                  <a16:creationId xmlns:a16="http://schemas.microsoft.com/office/drawing/2014/main" id="{A9B3B937-DAB8-B687-A97B-5EED47EA9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25" name="Picture 29">
              <a:extLst>
                <a:ext uri="{FF2B5EF4-FFF2-40B4-BE49-F238E27FC236}">
                  <a16:creationId xmlns:a16="http://schemas.microsoft.com/office/drawing/2014/main" id="{8A6F35A7-F3C2-11EF-36BD-689BAFAB2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6" name="Picture 29">
              <a:extLst>
                <a:ext uri="{FF2B5EF4-FFF2-40B4-BE49-F238E27FC236}">
                  <a16:creationId xmlns:a16="http://schemas.microsoft.com/office/drawing/2014/main" id="{04A96218-6EFB-0A04-C430-40FFA2E1B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7" name="Picture 29">
              <a:extLst>
                <a:ext uri="{FF2B5EF4-FFF2-40B4-BE49-F238E27FC236}">
                  <a16:creationId xmlns:a16="http://schemas.microsoft.com/office/drawing/2014/main" id="{B9A0BA10-AC16-B3FC-DB0B-63A5C38A2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8" name="Picture 29">
              <a:extLst>
                <a:ext uri="{FF2B5EF4-FFF2-40B4-BE49-F238E27FC236}">
                  <a16:creationId xmlns:a16="http://schemas.microsoft.com/office/drawing/2014/main" id="{1B803048-4194-D124-8E09-59CFE351F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16CF5E6E-C219-6D46-15F2-ACD549556F77}"/>
              </a:ext>
            </a:extLst>
          </p:cNvPr>
          <p:cNvSpPr txBox="1">
            <a:spLocks/>
          </p:cNvSpPr>
          <p:nvPr/>
        </p:nvSpPr>
        <p:spPr>
          <a:xfrm>
            <a:off x="371044" y="2492057"/>
            <a:ext cx="4563836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95330">
              <a:lnSpc>
                <a:spcPct val="150000"/>
              </a:lnSpc>
              <a:defRPr/>
            </a:pPr>
            <a:r>
              <a:rPr lang="en-US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/>
                <a:cs typeface="Arial" panose="020B0604020202020204" pitchFamily="34" charset="0"/>
              </a:rPr>
              <a:t>TRÒ CHƠI </a:t>
            </a:r>
            <a:r>
              <a:rPr lang="en-US" b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/>
                <a:cs typeface="Arial" panose="020B0604020202020204" pitchFamily="34" charset="0"/>
              </a:rPr>
              <a:t>HÁI TÁO</a:t>
            </a: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B158F045-D592-4A51-A550-D8BBAA039A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6468B978-3B14-4C6B-5E1C-AE90F3C199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F3819E-7404-4998-CBCA-DC774BD458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33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E2F354E4-2DD6-A11B-FD8E-C0BF10F6C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1060" y="-11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A3A9A-EFFB-4AE7-E06F-0D29EF3D2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33" y="2745418"/>
            <a:ext cx="4502863" cy="2927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261B5-1AFB-E967-0BBC-AD85E3FDA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06" y="2745418"/>
            <a:ext cx="4502863" cy="2927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47D484-DCDA-A069-327E-8D46BA03BB9E}"/>
              </a:ext>
            </a:extLst>
          </p:cNvPr>
          <p:cNvSpPr txBox="1"/>
          <p:nvPr/>
        </p:nvSpPr>
        <p:spPr>
          <a:xfrm>
            <a:off x="719805" y="1795963"/>
            <a:ext cx="1075239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latin typeface="UTM Avo" panose="02040603050506020204" pitchFamily="18"/>
                <a:cs typeface="Arial" panose="020B0604020202020204" pitchFamily="34" charset="0"/>
              </a:rPr>
              <a:t>Em hãy miêu tả đường phố, cảnh vật, con người trong cơn mưa?</a:t>
            </a:r>
          </a:p>
        </p:txBody>
      </p:sp>
    </p:spTree>
    <p:extLst>
      <p:ext uri="{BB962C8B-B14F-4D97-AF65-F5344CB8AC3E}">
        <p14:creationId xmlns:p14="http://schemas.microsoft.com/office/powerpoint/2010/main" val="23281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04CB51-4124-8B55-5F9F-51B641416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>
            <a:extLst>
              <a:ext uri="{FF2B5EF4-FFF2-40B4-BE49-F238E27FC236}">
                <a16:creationId xmlns:a16="http://schemas.microsoft.com/office/drawing/2014/main" id="{8C7C7A6C-1A3B-8ABF-551B-10F989FED2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3" name="Picture 25">
            <a:extLst>
              <a:ext uri="{FF2B5EF4-FFF2-40B4-BE49-F238E27FC236}">
                <a16:creationId xmlns:a16="http://schemas.microsoft.com/office/drawing/2014/main" id="{FD0262B2-07E0-28DE-58B8-DAF7CD7D2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4" name="Picture 28">
            <a:extLst>
              <a:ext uri="{FF2B5EF4-FFF2-40B4-BE49-F238E27FC236}">
                <a16:creationId xmlns:a16="http://schemas.microsoft.com/office/drawing/2014/main" id="{C8D8E505-3DCC-5283-889B-6CB6B079C1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B9C513F-9C09-EE8A-F708-E3165437BCE4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6" name="Picture 29">
              <a:extLst>
                <a:ext uri="{FF2B5EF4-FFF2-40B4-BE49-F238E27FC236}">
                  <a16:creationId xmlns:a16="http://schemas.microsoft.com/office/drawing/2014/main" id="{D4AD7714-D894-B46A-3C84-A78D33C87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7" name="Picture 29">
              <a:extLst>
                <a:ext uri="{FF2B5EF4-FFF2-40B4-BE49-F238E27FC236}">
                  <a16:creationId xmlns:a16="http://schemas.microsoft.com/office/drawing/2014/main" id="{2C63C2F1-38EF-68BF-D5FD-060DFAEA8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8" name="Picture 29">
              <a:extLst>
                <a:ext uri="{FF2B5EF4-FFF2-40B4-BE49-F238E27FC236}">
                  <a16:creationId xmlns:a16="http://schemas.microsoft.com/office/drawing/2014/main" id="{E9B52CB0-AEC8-E5FF-84CF-DAC9A228C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9" name="Picture 29">
              <a:extLst>
                <a:ext uri="{FF2B5EF4-FFF2-40B4-BE49-F238E27FC236}">
                  <a16:creationId xmlns:a16="http://schemas.microsoft.com/office/drawing/2014/main" id="{97CCA528-07F5-8B1D-4B0C-C45A6081A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0" name="Picture 29">
              <a:extLst>
                <a:ext uri="{FF2B5EF4-FFF2-40B4-BE49-F238E27FC236}">
                  <a16:creationId xmlns:a16="http://schemas.microsoft.com/office/drawing/2014/main" id="{B7B14325-64AF-777B-96F9-17A8A660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1" name="Picture 29">
              <a:extLst>
                <a:ext uri="{FF2B5EF4-FFF2-40B4-BE49-F238E27FC236}">
                  <a16:creationId xmlns:a16="http://schemas.microsoft.com/office/drawing/2014/main" id="{CDDC430D-FA0B-83A6-2014-3B8BE1B27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12" name="Picture 29">
              <a:extLst>
                <a:ext uri="{FF2B5EF4-FFF2-40B4-BE49-F238E27FC236}">
                  <a16:creationId xmlns:a16="http://schemas.microsoft.com/office/drawing/2014/main" id="{51498039-B2D9-1CFD-B408-2FD977F5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6EA8EC73-BA40-FBC7-7335-0E30000CC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C798E19E-9527-438B-F738-90D4C49BA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A42BB270-201C-20E9-89DD-A0D2E0A1D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F3498E61-ADDE-AC64-13CC-7DCA057ED5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ABB9959-BDCD-DAEC-3B2F-DD499324DA69}"/>
              </a:ext>
            </a:extLst>
          </p:cNvPr>
          <p:cNvGrpSpPr/>
          <p:nvPr/>
        </p:nvGrpSpPr>
        <p:grpSpPr>
          <a:xfrm>
            <a:off x="648370" y="935822"/>
            <a:ext cx="9089047" cy="4781183"/>
            <a:chOff x="1661112" y="1607820"/>
            <a:chExt cx="9089047" cy="4781183"/>
          </a:xfrm>
        </p:grpSpPr>
        <p:sp>
          <p:nvSpPr>
            <p:cNvPr id="18" name="Scroll: Horizontal 4">
              <a:extLst>
                <a:ext uri="{FF2B5EF4-FFF2-40B4-BE49-F238E27FC236}">
                  <a16:creationId xmlns:a16="http://schemas.microsoft.com/office/drawing/2014/main" id="{9C24D529-E765-79CE-3B6B-FBEBFE8712BA}"/>
                </a:ext>
              </a:extLst>
            </p:cNvPr>
            <p:cNvSpPr/>
            <p:nvPr/>
          </p:nvSpPr>
          <p:spPr>
            <a:xfrm>
              <a:off x="1661112" y="1607820"/>
              <a:ext cx="9089047" cy="4781183"/>
            </a:xfrm>
            <a:prstGeom prst="horizontalScroll">
              <a:avLst>
                <a:gd name="adj" fmla="val 9960"/>
              </a:avLst>
            </a:prstGeom>
            <a:solidFill>
              <a:schemeClr val="bg1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8BE5E0F0-31A5-8B66-28E6-8CAAA8739041}"/>
                </a:ext>
              </a:extLst>
            </p:cNvPr>
            <p:cNvSpPr txBox="1">
              <a:spLocks/>
            </p:cNvSpPr>
            <p:nvPr/>
          </p:nvSpPr>
          <p:spPr>
            <a:xfrm>
              <a:off x="4068487" y="2245457"/>
              <a:ext cx="4563836" cy="566058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495330">
                <a:lnSpc>
                  <a:spcPct val="150000"/>
                </a:lnSpc>
                <a:defRPr/>
              </a:pPr>
              <a:r>
                <a:rPr lang="en-US" sz="2800" b="1" dirty="0" err="1"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800" b="1" dirty="0"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endParaRPr lang="en-US" sz="28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617148C8-E54D-48A7-017A-2016D9ACD14C}"/>
                </a:ext>
              </a:extLst>
            </p:cNvPr>
            <p:cNvSpPr txBox="1">
              <a:spLocks/>
            </p:cNvSpPr>
            <p:nvPr/>
          </p:nvSpPr>
          <p:spPr>
            <a:xfrm>
              <a:off x="2465500" y="2618808"/>
              <a:ext cx="8218372" cy="3000369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495330">
                <a:lnSpc>
                  <a:spcPct val="150000"/>
                </a:lnSpc>
                <a:defRPr/>
              </a:pP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- 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GV click “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”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trò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chơi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  <a:p>
              <a:pPr algn="l" defTabSz="495330">
                <a:lnSpc>
                  <a:spcPct val="150000"/>
                </a:lnSpc>
                <a:defRPr/>
              </a:pP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- </a:t>
              </a: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Mỗi quả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táo</a:t>
              </a: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 tương ứng với 1 câu hỏi. </a:t>
              </a: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- GV click vào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tròn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chứa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vi-VN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Sau khi chọn đáp án, GV click vào bảng “</a:t>
              </a:r>
              <a:r>
                <a:rPr lang="en-US" sz="2000" dirty="0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Q</a:t>
              </a:r>
              <a:r>
                <a:rPr lang="vi-VN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uay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về" để về màn hình hái táo. </a:t>
              </a: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</a:t>
              </a:r>
              <a:r>
                <a:rPr lang="vi-VN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Click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vào quả táo </a:t>
              </a:r>
              <a:r>
                <a:rPr lang="en-US" sz="2000" dirty="0" err="1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tương</a:t>
              </a:r>
              <a:r>
                <a:rPr lang="en-US" sz="2000" dirty="0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ứng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, quả táo sẽ rơi xuống.</a:t>
              </a:r>
            </a:p>
          </p:txBody>
        </p:sp>
      </p:grpSp>
      <p:pic>
        <p:nvPicPr>
          <p:cNvPr id="21" name="Picture 20">
            <a:hlinkClick r:id="rId13" action="ppaction://hlinksldjump"/>
            <a:extLst>
              <a:ext uri="{FF2B5EF4-FFF2-40B4-BE49-F238E27FC236}">
                <a16:creationId xmlns:a16="http://schemas.microsoft.com/office/drawing/2014/main" id="{35533DB9-7AE0-3F61-C7C8-7B6E8080C1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07345" y="4674339"/>
            <a:ext cx="3140474" cy="22092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645F50-309D-3B1D-A91C-B26BDCCBBE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800AA-D0FD-129C-9BB1-0731E86B3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EFADB3D2-F5E9-5ED7-3DD4-8DF358E3E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72706" y="1149308"/>
            <a:ext cx="1047806" cy="107882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50C955E-4914-87B7-034F-DB04FA957218}"/>
              </a:ext>
            </a:extLst>
          </p:cNvPr>
          <p:cNvGrpSpPr/>
          <p:nvPr/>
        </p:nvGrpSpPr>
        <p:grpSpPr>
          <a:xfrm>
            <a:off x="12501572" y="798795"/>
            <a:ext cx="4633126" cy="2110052"/>
            <a:chOff x="11265112" y="208348"/>
            <a:chExt cx="5702309" cy="25969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C14F748-702F-5F15-D7BC-EDC5A9BBDD9B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6" name="Picture 22">
                <a:extLst>
                  <a:ext uri="{FF2B5EF4-FFF2-40B4-BE49-F238E27FC236}">
                    <a16:creationId xmlns:a16="http://schemas.microsoft.com/office/drawing/2014/main" id="{6A028C05-A05D-8051-E54D-B2463C562D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7" name="Picture 22">
                <a:extLst>
                  <a:ext uri="{FF2B5EF4-FFF2-40B4-BE49-F238E27FC236}">
                    <a16:creationId xmlns:a16="http://schemas.microsoft.com/office/drawing/2014/main" id="{01414BB1-0B92-3B4F-7AB6-47E359870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" name="Picture 22">
              <a:extLst>
                <a:ext uri="{FF2B5EF4-FFF2-40B4-BE49-F238E27FC236}">
                  <a16:creationId xmlns:a16="http://schemas.microsoft.com/office/drawing/2014/main" id="{DDEC3ED5-EB6D-ACFD-8421-EA3217AE9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FD87E-DA9F-E2CC-AD9E-28D113E9EDB4}"/>
              </a:ext>
            </a:extLst>
          </p:cNvPr>
          <p:cNvGrpSpPr/>
          <p:nvPr/>
        </p:nvGrpSpPr>
        <p:grpSpPr>
          <a:xfrm>
            <a:off x="-1892473" y="1143110"/>
            <a:ext cx="1818794" cy="1224353"/>
            <a:chOff x="3078903" y="240919"/>
            <a:chExt cx="2238516" cy="1506896"/>
          </a:xfrm>
        </p:grpSpPr>
        <p:pic>
          <p:nvPicPr>
            <p:cNvPr id="9" name="Picture 22">
              <a:extLst>
                <a:ext uri="{FF2B5EF4-FFF2-40B4-BE49-F238E27FC236}">
                  <a16:creationId xmlns:a16="http://schemas.microsoft.com/office/drawing/2014/main" id="{04330062-E7C2-C651-4F35-378B27808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1EAF0084-A897-5A6F-F0B5-D7BC75E5E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pic>
        <p:nvPicPr>
          <p:cNvPr id="11" name="Picture 22">
            <a:extLst>
              <a:ext uri="{FF2B5EF4-FFF2-40B4-BE49-F238E27FC236}">
                <a16:creationId xmlns:a16="http://schemas.microsoft.com/office/drawing/2014/main" id="{6953C83D-072F-439D-54FC-1C852F8DE7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F861763-B6D1-1F45-0AAD-EA32A7C2F3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5B81E4AE-EF7E-C97C-DA0B-CBB3A7A430F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1D1225D-B3D8-0A13-7F3F-FF55B0B7AEFF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D077ECE5-D3FF-6E55-12B0-5F4416F17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6" name="Picture 29">
              <a:extLst>
                <a:ext uri="{FF2B5EF4-FFF2-40B4-BE49-F238E27FC236}">
                  <a16:creationId xmlns:a16="http://schemas.microsoft.com/office/drawing/2014/main" id="{021FA9EA-5338-710D-08C7-034700982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24E091CA-D038-695D-0AA9-81281F208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79EB9B52-DE1E-4E0D-EA15-85D46AD5A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F5CD608E-AE3F-5DB3-E67A-94D99A7E7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201477B6-F84F-EBDE-E201-EF3F4B421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C5685EC0-7371-194C-609C-100046CFE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819B6DF3-D31D-8B6E-91FB-F64755D0E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3" name="Picture 29">
              <a:extLst>
                <a:ext uri="{FF2B5EF4-FFF2-40B4-BE49-F238E27FC236}">
                  <a16:creationId xmlns:a16="http://schemas.microsoft.com/office/drawing/2014/main" id="{EF3894D1-1B40-2D6D-1CDE-A085B5341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E5FF1A91-ADB1-97C7-108A-D5656F49E2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726200" y="936880"/>
            <a:ext cx="4563836" cy="517882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202E5998-A8EA-F080-90E5-A4E09B35BE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908989" y="4725084"/>
            <a:ext cx="1371282" cy="1422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59049F-2E2A-DCA4-DBC1-FDDACD64B60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2537" r="9213" b="26675"/>
          <a:stretch/>
        </p:blipFill>
        <p:spPr>
          <a:xfrm>
            <a:off x="3960043" y="2531096"/>
            <a:ext cx="903113" cy="9951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4C084BB-541A-EF6A-3F32-F9B2CB9F9B2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181" r="14334" b="27730"/>
          <a:stretch/>
        </p:blipFill>
        <p:spPr>
          <a:xfrm>
            <a:off x="5072835" y="1515312"/>
            <a:ext cx="871211" cy="9951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3FF707-6C43-DD0A-4077-294D22946FF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0291"/>
          <a:stretch/>
        </p:blipFill>
        <p:spPr>
          <a:xfrm>
            <a:off x="6222846" y="1603655"/>
            <a:ext cx="938247" cy="9276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217410-B01A-128D-1ED2-E470ABFEC2B3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5742"/>
          <a:stretch/>
        </p:blipFill>
        <p:spPr>
          <a:xfrm>
            <a:off x="6951239" y="2423279"/>
            <a:ext cx="1059997" cy="9459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97C4C87-EE5E-FC35-4D20-AC42058BF22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1840" r="12675" b="24333"/>
          <a:stretch/>
        </p:blipFill>
        <p:spPr>
          <a:xfrm>
            <a:off x="6773566" y="3338905"/>
            <a:ext cx="871210" cy="1026984"/>
          </a:xfrm>
          <a:prstGeom prst="rect">
            <a:avLst/>
          </a:prstGeom>
        </p:spPr>
      </p:pic>
      <p:pic>
        <p:nvPicPr>
          <p:cNvPr id="31" name="Picture 30">
            <a:hlinkClick r:id="rId24" action="ppaction://hlinksldjump"/>
            <a:extLst>
              <a:ext uri="{FF2B5EF4-FFF2-40B4-BE49-F238E27FC236}">
                <a16:creationId xmlns:a16="http://schemas.microsoft.com/office/drawing/2014/main" id="{327BEC56-D265-52E4-0266-4F072965ED5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84266" y="4577217"/>
            <a:ext cx="1733701" cy="16346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5B92BE9-0294-EB89-E1FC-44495039A6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33" name="Oval 32">
            <a:hlinkClick r:id="rId27" action="ppaction://hlinksldjump"/>
            <a:extLst>
              <a:ext uri="{FF2B5EF4-FFF2-40B4-BE49-F238E27FC236}">
                <a16:creationId xmlns:a16="http://schemas.microsoft.com/office/drawing/2014/main" id="{DA6C07BB-C613-28C8-BA54-414DF5F52DEE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4" name="Oval 33">
            <a:hlinkClick r:id="rId28" action="ppaction://hlinksldjump"/>
            <a:extLst>
              <a:ext uri="{FF2B5EF4-FFF2-40B4-BE49-F238E27FC236}">
                <a16:creationId xmlns:a16="http://schemas.microsoft.com/office/drawing/2014/main" id="{86E5DC39-DD6F-F53B-1E2F-AF3D0C8E4BEF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5" name="Oval 34">
            <a:hlinkClick r:id="rId29" action="ppaction://hlinksldjump"/>
            <a:extLst>
              <a:ext uri="{FF2B5EF4-FFF2-40B4-BE49-F238E27FC236}">
                <a16:creationId xmlns:a16="http://schemas.microsoft.com/office/drawing/2014/main" id="{81CDB31A-BC6C-7D13-8789-D2B075870196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6" name="Oval 35">
            <a:hlinkClick r:id="rId30" action="ppaction://hlinksldjump"/>
            <a:extLst>
              <a:ext uri="{FF2B5EF4-FFF2-40B4-BE49-F238E27FC236}">
                <a16:creationId xmlns:a16="http://schemas.microsoft.com/office/drawing/2014/main" id="{93656B89-44CE-4B36-6216-E9728535CF13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7" name="Oval 36">
            <a:hlinkClick r:id="rId31" action="ppaction://hlinksldjump"/>
            <a:extLst>
              <a:ext uri="{FF2B5EF4-FFF2-40B4-BE49-F238E27FC236}">
                <a16:creationId xmlns:a16="http://schemas.microsoft.com/office/drawing/2014/main" id="{BA62B7E6-03A0-D091-A50D-AB08FD95F9C4}"/>
              </a:ext>
            </a:extLst>
          </p:cNvPr>
          <p:cNvSpPr/>
          <p:nvPr/>
        </p:nvSpPr>
        <p:spPr>
          <a:xfrm>
            <a:off x="7352434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9281AC-05C2-EA18-3772-1558D23C322F}"/>
              </a:ext>
            </a:extLst>
          </p:cNvPr>
          <p:cNvSpPr/>
          <p:nvPr/>
        </p:nvSpPr>
        <p:spPr>
          <a:xfrm>
            <a:off x="1143000" y="5793287"/>
            <a:ext cx="1904999" cy="6993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ea typeface="Calibri"/>
                <a:cs typeface="Calibri"/>
              </a:rPr>
              <a:t>Câu</a:t>
            </a:r>
            <a:r>
              <a:rPr lang="en-US" sz="2800" b="1" dirty="0">
                <a:ea typeface="Calibri"/>
                <a:cs typeface="Calibri"/>
              </a:rPr>
              <a:t> </a:t>
            </a:r>
            <a:r>
              <a:rPr lang="en-US" sz="2800" b="1" dirty="0" err="1">
                <a:ea typeface="Calibri"/>
                <a:cs typeface="Calibri"/>
              </a:rPr>
              <a:t>hỏi</a:t>
            </a:r>
            <a:endParaRPr lang="en-US" sz="28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2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2F8C17-0105-D98B-44EF-7F6A2222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2924569F-B2AC-1197-78EA-DAAA06F37B40}"/>
              </a:ext>
            </a:extLst>
          </p:cNvPr>
          <p:cNvSpPr/>
          <p:nvPr/>
        </p:nvSpPr>
        <p:spPr>
          <a:xfrm>
            <a:off x="959861" y="931897"/>
            <a:ext cx="10272277" cy="159808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hỏi 1: 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Trong b</a:t>
            </a: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ài đọc "Mưa Sài Gòn“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,</a:t>
            </a: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ấn tượng của tác giả về </a:t>
            </a:r>
          </a:p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mưa Sài Gòn được thể hiện qua những từ ngữ nào? 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58A32E75-FAAE-8187-BCFF-878AF3648DAA}"/>
              </a:ext>
            </a:extLst>
          </p:cNvPr>
          <p:cNvSpPr/>
          <p:nvPr/>
        </p:nvSpPr>
        <p:spPr>
          <a:xfrm>
            <a:off x="959860" y="2720360"/>
            <a:ext cx="4944134" cy="14148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“Đột ngột”, “vội vàng”, “ráo riết” và “chợt đến chợt đi”. 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D8A6CDB3-09F2-615E-9AB9-B6E2E1B18886}"/>
              </a:ext>
            </a:extLst>
          </p:cNvPr>
          <p:cNvSpPr/>
          <p:nvPr/>
        </p:nvSpPr>
        <p:spPr>
          <a:xfrm>
            <a:off x="959860" y="4298478"/>
            <a:ext cx="4944134" cy="13747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“Nhẹ nhàng”, “êm dịu”, “lãng mạn”.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563CBAE6-D37C-F592-9657-A5A3E9271961}"/>
              </a:ext>
            </a:extLst>
          </p:cNvPr>
          <p:cNvSpPr/>
          <p:nvPr/>
        </p:nvSpPr>
        <p:spPr>
          <a:xfrm>
            <a:off x="6288006" y="2720360"/>
            <a:ext cx="4944132" cy="14148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“Dài lâu”, “bền bỉ”, </a:t>
            </a:r>
          </a:p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“mạnh mẽ”. 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908CA848-85F3-47AB-2901-4C0A88CCB9C7}"/>
              </a:ext>
            </a:extLst>
          </p:cNvPr>
          <p:cNvSpPr/>
          <p:nvPr/>
        </p:nvSpPr>
        <p:spPr>
          <a:xfrm>
            <a:off x="6288006" y="4298478"/>
            <a:ext cx="4944132" cy="13747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“Nhẹ nhàng”, “mát mẻ”, “dễ chịu”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896365E1-A088-7C77-FECB-4476C88D0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54396" y="3347910"/>
            <a:ext cx="831495" cy="70158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172D5FC2-09AB-BF46-4188-B6B01A8B0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87504" y="3421454"/>
            <a:ext cx="828645" cy="715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EC3B1E-9268-9D57-5A3A-C813F2E00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87504" y="4855325"/>
            <a:ext cx="828645" cy="71565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8C050BB9-1061-1080-F72D-670D0CF75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54395" y="4988888"/>
            <a:ext cx="828645" cy="715655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8DA6213E-9237-1A73-048B-CFFCACA960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7725" y="5863569"/>
            <a:ext cx="1114275" cy="1034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3C2113-5D38-1059-0C53-5F7CBB5A68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94DE09-F72B-3772-3580-DBB74E6D8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DE384B04-70F6-0ED2-0A78-437648611A31}"/>
              </a:ext>
            </a:extLst>
          </p:cNvPr>
          <p:cNvSpPr/>
          <p:nvPr/>
        </p:nvSpPr>
        <p:spPr>
          <a:xfrm>
            <a:off x="1472917" y="974839"/>
            <a:ext cx="9224977" cy="13853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hỏi </a:t>
            </a:r>
            <a:r>
              <a:rPr lang="en-US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2: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Trong bài đọc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,</a:t>
            </a: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tác giả liên hệ mưa Sài Gòn với đặc điểm nào của cuộc sống ở thành phố này?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C1DF2D6C-B173-AD40-C418-80E3AE853ACC}"/>
              </a:ext>
            </a:extLst>
          </p:cNvPr>
          <p:cNvSpPr/>
          <p:nvPr/>
        </p:nvSpPr>
        <p:spPr>
          <a:xfrm>
            <a:off x="6412686" y="4344042"/>
            <a:ext cx="4285207" cy="1385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Sự hối hả </a:t>
            </a:r>
          </a:p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và nhịp sống nhanh.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4FB0BCB8-136B-EF50-0B73-CF0E6CFE1EFE}"/>
              </a:ext>
            </a:extLst>
          </p:cNvPr>
          <p:cNvSpPr/>
          <p:nvPr/>
        </p:nvSpPr>
        <p:spPr>
          <a:xfrm>
            <a:off x="1472917" y="2792272"/>
            <a:ext cx="4285207" cy="1385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 defTabSz="863971">
              <a:lnSpc>
                <a:spcPct val="150000"/>
              </a:lnSpc>
              <a:buAutoNum type="alphaUcPeriod"/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Sự yên bình </a:t>
            </a:r>
          </a:p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và tĩnh lặng.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228EF80B-0E50-C10B-4D2E-D970EBB4544B}"/>
              </a:ext>
            </a:extLst>
          </p:cNvPr>
          <p:cNvSpPr/>
          <p:nvPr/>
        </p:nvSpPr>
        <p:spPr>
          <a:xfrm>
            <a:off x="6412687" y="2792272"/>
            <a:ext cx="4285207" cy="1385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Sự lãng mạn </a:t>
            </a:r>
          </a:p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và thơ mộng.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54A95959-A6CD-E219-0158-5167F36B3861}"/>
              </a:ext>
            </a:extLst>
          </p:cNvPr>
          <p:cNvSpPr/>
          <p:nvPr/>
        </p:nvSpPr>
        <p:spPr>
          <a:xfrm>
            <a:off x="1472917" y="4344042"/>
            <a:ext cx="4285207" cy="1385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Sự ồn ào </a:t>
            </a:r>
          </a:p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và náo nhiệt.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4A427EEB-2757-D6D4-7EC7-9EB2773973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95611" y="4878051"/>
            <a:ext cx="806049" cy="70158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1F17487-DD40-5986-607B-EDF94C6EC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388631" y="3410924"/>
            <a:ext cx="803287" cy="71565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9F53A08-DDF7-35A3-09DC-6B1707FC7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67897" y="4960987"/>
            <a:ext cx="803287" cy="715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7F7808-3A41-A730-829D-80CCD7AAE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01849" y="3410924"/>
            <a:ext cx="803287" cy="715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5684D5-BE98-9944-0FF5-83593106F2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6AE65D53-6AF5-EAE6-DC93-83F65BC589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7725" y="5863569"/>
            <a:ext cx="1114275" cy="10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2CD2D4-65DB-2CBF-F910-D8DCE1A6F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A248CDF2-3D94-E6A4-7819-51AC165D2EBC}"/>
              </a:ext>
            </a:extLst>
          </p:cNvPr>
          <p:cNvSpPr/>
          <p:nvPr/>
        </p:nvSpPr>
        <p:spPr>
          <a:xfrm>
            <a:off x="875862" y="929401"/>
            <a:ext cx="10440276" cy="1472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hỏi </a:t>
            </a:r>
            <a:r>
              <a:rPr lang="en-US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3: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Tác giả đã miêu tả mưa Sài Gòn như thế nào?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A5AC38C2-3D90-16B4-A393-108A0A10F2F6}"/>
              </a:ext>
            </a:extLst>
          </p:cNvPr>
          <p:cNvSpPr/>
          <p:nvPr/>
        </p:nvSpPr>
        <p:spPr>
          <a:xfrm>
            <a:off x="6423280" y="2796988"/>
            <a:ext cx="4892858" cy="1344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Mưa đến nhanh </a:t>
            </a:r>
            <a:endParaRPr lang="en-US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và đi nhanh.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6B17F532-DCAB-3702-CAFD-2FA07C535931}"/>
              </a:ext>
            </a:extLst>
          </p:cNvPr>
          <p:cNvSpPr/>
          <p:nvPr/>
        </p:nvSpPr>
        <p:spPr>
          <a:xfrm>
            <a:off x="875862" y="4363892"/>
            <a:ext cx="4892857" cy="1344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Mưa nhẹ nhàng </a:t>
            </a:r>
          </a:p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và êm dịu.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0219DFA9-AC27-06F7-7FA6-4BF1360D5089}"/>
              </a:ext>
            </a:extLst>
          </p:cNvPr>
          <p:cNvSpPr/>
          <p:nvPr/>
        </p:nvSpPr>
        <p:spPr>
          <a:xfrm>
            <a:off x="875862" y="2792620"/>
            <a:ext cx="4892857" cy="1344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Mưa kéo dài suốt ngày.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B1DD03FE-AFF0-53AC-7417-96678BCAAC19}"/>
              </a:ext>
            </a:extLst>
          </p:cNvPr>
          <p:cNvSpPr/>
          <p:nvPr/>
        </p:nvSpPr>
        <p:spPr>
          <a:xfrm>
            <a:off x="6423281" y="4363892"/>
            <a:ext cx="4892858" cy="1344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Mưa làm ngập đường phố.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2C1785E-3B81-7D57-E332-CE4EAD87C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8488" y="3464637"/>
            <a:ext cx="806049" cy="70158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D61D18C-A05A-CD78-0A97-DF2225362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67876" y="3573258"/>
            <a:ext cx="803287" cy="71565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129DC791-A634-065A-A35E-322497B20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28469" y="5188637"/>
            <a:ext cx="803287" cy="715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740603-7DEA-53EF-CBAE-EF1A6D03B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68371" y="5035909"/>
            <a:ext cx="803287" cy="715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D74E3E-A52B-0B4F-49E1-EEC61113A8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C3DC5998-F8FF-B6A6-A6C1-731798F0AE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7725" y="5863569"/>
            <a:ext cx="1114275" cy="10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11C20F-44E7-CCDC-7E62-C0F2F357E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5C3FB11A-150C-83E0-26DA-D320C82DC804}"/>
              </a:ext>
            </a:extLst>
          </p:cNvPr>
          <p:cNvSpPr/>
          <p:nvPr/>
        </p:nvSpPr>
        <p:spPr>
          <a:xfrm>
            <a:off x="1483511" y="1067377"/>
            <a:ext cx="9224977" cy="16082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hỏi </a:t>
            </a:r>
            <a:r>
              <a:rPr lang="en-US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4: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Mưa Sài Gòn thường xuất hiện vào thời điểm nào trong ngày? 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5C1808D8-9691-B8C4-CEA3-604D6CD24E73}"/>
              </a:ext>
            </a:extLst>
          </p:cNvPr>
          <p:cNvSpPr/>
          <p:nvPr/>
        </p:nvSpPr>
        <p:spPr>
          <a:xfrm>
            <a:off x="6423281" y="3072131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Buổi chiều.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644C6D66-A394-B0E3-859D-42DF3D07CC05}"/>
              </a:ext>
            </a:extLst>
          </p:cNvPr>
          <p:cNvSpPr/>
          <p:nvPr/>
        </p:nvSpPr>
        <p:spPr>
          <a:xfrm>
            <a:off x="1483512" y="3072131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Buổi sáng.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3DCC57D8-6367-56FD-E9CA-8732E57C9C81}"/>
              </a:ext>
            </a:extLst>
          </p:cNvPr>
          <p:cNvSpPr/>
          <p:nvPr/>
        </p:nvSpPr>
        <p:spPr>
          <a:xfrm>
            <a:off x="1483511" y="4550375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Buổi trưa.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3521711E-F20E-7162-A599-5A5F187F7E5A}"/>
              </a:ext>
            </a:extLst>
          </p:cNvPr>
          <p:cNvSpPr/>
          <p:nvPr/>
        </p:nvSpPr>
        <p:spPr>
          <a:xfrm>
            <a:off x="6423280" y="4544926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Buổi tối.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952DA452-A3D1-5501-FB47-46903A0D4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11013" y="3368502"/>
            <a:ext cx="806049" cy="70158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B1828D75-6A57-7894-C857-9F9242F73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89690" y="4815477"/>
            <a:ext cx="803287" cy="71565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8A61ACC-5913-FF58-DBEF-8FD00F63F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05200" y="4815477"/>
            <a:ext cx="803287" cy="715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FA2739-9FE7-8522-ABC4-CFBBE0329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89691" y="3328500"/>
            <a:ext cx="803287" cy="715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90CE4A-E3F6-3FB2-C9C5-257F44D7E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ACE60B25-713B-5386-D284-DC825CE434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7725" y="5863569"/>
            <a:ext cx="1114275" cy="10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1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E3C223-2375-BF53-B1E9-071E086AA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79C36107-8433-236E-79B1-D00BE8A296FF}"/>
              </a:ext>
            </a:extLst>
          </p:cNvPr>
          <p:cNvSpPr/>
          <p:nvPr/>
        </p:nvSpPr>
        <p:spPr>
          <a:xfrm>
            <a:off x="1043965" y="1007973"/>
            <a:ext cx="10104070" cy="14287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hỏi </a:t>
            </a:r>
            <a:r>
              <a:rPr lang="en-US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5: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Sau cơn mưa, cảnh vật Sài Gòn thay đổi </a:t>
            </a:r>
          </a:p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như thế nào?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7C932298-B723-71E9-F0A4-945B2565B73E}"/>
              </a:ext>
            </a:extLst>
          </p:cNvPr>
          <p:cNvSpPr/>
          <p:nvPr/>
        </p:nvSpPr>
        <p:spPr>
          <a:xfrm>
            <a:off x="1043964" y="4335979"/>
            <a:ext cx="4682451" cy="14287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Trở nên trong xanh </a:t>
            </a:r>
          </a:p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và tươi mới.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99A76CC5-C547-6182-66A4-A523A91F1B42}"/>
              </a:ext>
            </a:extLst>
          </p:cNvPr>
          <p:cNvSpPr/>
          <p:nvPr/>
        </p:nvSpPr>
        <p:spPr>
          <a:xfrm>
            <a:off x="1043964" y="2744678"/>
            <a:ext cx="4682451" cy="14287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 defTabSz="863971">
              <a:lnSpc>
                <a:spcPct val="150000"/>
              </a:lnSpc>
              <a:buAutoNum type="alphaUcPeriod"/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Trở nên ẩm ướt </a:t>
            </a:r>
          </a:p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và bẩn thỉu.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172FE12C-600C-C114-F815-8F2523F109FE}"/>
              </a:ext>
            </a:extLst>
          </p:cNvPr>
          <p:cNvSpPr/>
          <p:nvPr/>
        </p:nvSpPr>
        <p:spPr>
          <a:xfrm>
            <a:off x="6465584" y="4318773"/>
            <a:ext cx="4682451" cy="14287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Trở nên lạnh lẽo </a:t>
            </a:r>
          </a:p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và cô đơn.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621EAA49-1FBD-9564-0658-B50A68A71F03}"/>
              </a:ext>
            </a:extLst>
          </p:cNvPr>
          <p:cNvSpPr/>
          <p:nvPr/>
        </p:nvSpPr>
        <p:spPr>
          <a:xfrm>
            <a:off x="6465584" y="2753927"/>
            <a:ext cx="4682451" cy="14287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Trở nên u ám</a:t>
            </a:r>
          </a:p>
          <a:p>
            <a:pPr algn="ctr" defTabSz="863971">
              <a:lnSpc>
                <a:spcPct val="150000"/>
              </a:lnSpc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và buồn bã.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861573E0-E13C-A6EB-80CA-5B5769526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85512" y="4864544"/>
            <a:ext cx="806992" cy="70158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483E9F0-9C1A-7A73-A99E-710BD9A4E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343809" y="5049040"/>
            <a:ext cx="804226" cy="715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E09F17-CFA2-AC74-668A-3FD77A6EB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343809" y="3402917"/>
            <a:ext cx="804226" cy="71565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C558653A-52AA-A4DD-477E-9C0D77EFA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85127" y="3402917"/>
            <a:ext cx="804226" cy="715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09D7A2-E3A1-3DFB-6C9E-095938083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E5BA6B3F-E25B-C65C-A51A-83D625C2B4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7725" y="5863569"/>
            <a:ext cx="1114275" cy="10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FBE5E4B-9771-9F49-1809-14FE17397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6E98D7-CF45-F911-724F-9E3F6F064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5818EB-1C50-2AA1-AF7A-62C29E94844E}"/>
              </a:ext>
            </a:extLst>
          </p:cNvPr>
          <p:cNvGrpSpPr/>
          <p:nvPr/>
        </p:nvGrpSpPr>
        <p:grpSpPr>
          <a:xfrm>
            <a:off x="1567540" y="2114765"/>
            <a:ext cx="4101107" cy="3517408"/>
            <a:chOff x="826947" y="1971606"/>
            <a:chExt cx="4101107" cy="35174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1EA732C-D2C1-84AC-B9C8-06C47C9FBDA6}"/>
                </a:ext>
              </a:extLst>
            </p:cNvPr>
            <p:cNvGrpSpPr/>
            <p:nvPr/>
          </p:nvGrpSpPr>
          <p:grpSpPr>
            <a:xfrm>
              <a:off x="826947" y="2390775"/>
              <a:ext cx="4101107" cy="3098239"/>
              <a:chOff x="1051750" y="1519237"/>
              <a:chExt cx="8208268" cy="2673898"/>
            </a:xfrm>
          </p:grpSpPr>
          <p:grpSp>
            <p:nvGrpSpPr>
              <p:cNvPr id="8" name="Group 3">
                <a:extLst>
                  <a:ext uri="{FF2B5EF4-FFF2-40B4-BE49-F238E27FC236}">
                    <a16:creationId xmlns:a16="http://schemas.microsoft.com/office/drawing/2014/main" id="{4E3960D9-E78D-AB89-CF37-BC95F2B3F43E}"/>
                  </a:ext>
                </a:extLst>
              </p:cNvPr>
              <p:cNvGrpSpPr/>
              <p:nvPr/>
            </p:nvGrpSpPr>
            <p:grpSpPr>
              <a:xfrm>
                <a:off x="1051750" y="1519237"/>
                <a:ext cx="8208268" cy="2673898"/>
                <a:chOff x="0" y="-47625"/>
                <a:chExt cx="2024369" cy="2111681"/>
              </a:xfrm>
            </p:grpSpPr>
            <p:sp>
              <p:nvSpPr>
                <p:cNvPr id="12" name="Freeform 4">
                  <a:extLst>
                    <a:ext uri="{FF2B5EF4-FFF2-40B4-BE49-F238E27FC236}">
                      <a16:creationId xmlns:a16="http://schemas.microsoft.com/office/drawing/2014/main" id="{5F45F25D-0C48-C4AA-18F9-17899BC72781}"/>
                    </a:ext>
                  </a:extLst>
                </p:cNvPr>
                <p:cNvSpPr/>
                <p:nvPr/>
              </p:nvSpPr>
              <p:spPr>
                <a:xfrm>
                  <a:off x="167566" y="106"/>
                  <a:ext cx="1856803" cy="206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en-US" sz="240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Box 5">
                  <a:extLst>
                    <a:ext uri="{FF2B5EF4-FFF2-40B4-BE49-F238E27FC236}">
                      <a16:creationId xmlns:a16="http://schemas.microsoft.com/office/drawing/2014/main" id="{A83DC5E0-C521-1693-2E7C-AB7BA155E206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2001" tIns="32001" rIns="32001" bIns="32001" rtlCol="0" anchor="ctr"/>
                <a:lstStyle/>
                <a:p>
                  <a:pPr algn="ctr">
                    <a:lnSpc>
                      <a:spcPct val="150000"/>
                    </a:lnSpc>
                  </a:pPr>
                  <a:endParaRPr sz="240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D964F8-E4DC-C609-A285-DC246529D2DE}"/>
                  </a:ext>
                </a:extLst>
              </p:cNvPr>
              <p:cNvSpPr txBox="1"/>
              <p:nvPr/>
            </p:nvSpPr>
            <p:spPr>
              <a:xfrm>
                <a:off x="2080465" y="2049628"/>
                <a:ext cx="6845441" cy="1924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Đọc lại bài</a:t>
                </a:r>
                <a:r>
                  <a:rPr lang="vi-VN" sz="2400" i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400" i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2400" i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2400" dirty="0" err="1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Mưa</a:t>
                </a: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Sài</a:t>
                </a: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Gòn</a:t>
                </a:r>
                <a:r>
                  <a:rPr lang="en-US" sz="2400" i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r>
                  <a:rPr lang="vi-VN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, hiểu nội dung, ý nghĩa </a:t>
                </a:r>
                <a:endPara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bài đọc.</a:t>
                </a:r>
                <a:r>
                  <a:rPr lang="en-VN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endParaRPr lang="en-US" sz="2400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3F9FADA-90AA-7FD0-16F2-A891B62F6239}"/>
                </a:ext>
              </a:extLst>
            </p:cNvPr>
            <p:cNvGrpSpPr/>
            <p:nvPr/>
          </p:nvGrpSpPr>
          <p:grpSpPr>
            <a:xfrm>
              <a:off x="2591303" y="1971606"/>
              <a:ext cx="972000" cy="972000"/>
              <a:chOff x="5672215" y="858918"/>
              <a:chExt cx="972000" cy="972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6374504-195A-61E1-05E8-0476DFF515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2215" y="858918"/>
                <a:ext cx="972000" cy="972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VN" sz="240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6" name="Freeform 9">
                <a:extLst>
                  <a:ext uri="{FF2B5EF4-FFF2-40B4-BE49-F238E27FC236}">
                    <a16:creationId xmlns:a16="http://schemas.microsoft.com/office/drawing/2014/main" id="{FD74FC98-3C8C-0FA4-065E-E113C9CFC6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34215" y="1027737"/>
                <a:ext cx="648000" cy="696094"/>
              </a:xfrm>
              <a:custGeom>
                <a:avLst/>
                <a:gdLst/>
                <a:ahLst/>
                <a:cxnLst/>
                <a:rect l="l" t="t" r="r" b="b"/>
                <a:pathLst>
                  <a:path w="1468090" h="1577050">
                    <a:moveTo>
                      <a:pt x="0" y="0"/>
                    </a:moveTo>
                    <a:lnTo>
                      <a:pt x="1468091" y="0"/>
                    </a:lnTo>
                    <a:lnTo>
                      <a:pt x="1468091" y="1577051"/>
                    </a:lnTo>
                    <a:lnTo>
                      <a:pt x="0" y="15770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  <a:ln w="9525">
                <a:noFill/>
              </a:ln>
            </p:spPr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2024D7-01CA-2855-715C-8E18E2211F1E}"/>
              </a:ext>
            </a:extLst>
          </p:cNvPr>
          <p:cNvGrpSpPr/>
          <p:nvPr/>
        </p:nvGrpSpPr>
        <p:grpSpPr>
          <a:xfrm>
            <a:off x="5784289" y="2114765"/>
            <a:ext cx="4609858" cy="3517408"/>
            <a:chOff x="6477999" y="1971086"/>
            <a:chExt cx="4609858" cy="351740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681C296-B553-FB6D-A478-74B96242EB4C}"/>
                </a:ext>
              </a:extLst>
            </p:cNvPr>
            <p:cNvGrpSpPr/>
            <p:nvPr/>
          </p:nvGrpSpPr>
          <p:grpSpPr>
            <a:xfrm>
              <a:off x="6477999" y="2390775"/>
              <a:ext cx="4609858" cy="3097719"/>
              <a:chOff x="1051750" y="1519237"/>
              <a:chExt cx="9226521" cy="2687358"/>
            </a:xfrm>
          </p:grpSpPr>
          <p:grpSp>
            <p:nvGrpSpPr>
              <p:cNvPr id="20" name="Group 3">
                <a:extLst>
                  <a:ext uri="{FF2B5EF4-FFF2-40B4-BE49-F238E27FC236}">
                    <a16:creationId xmlns:a16="http://schemas.microsoft.com/office/drawing/2014/main" id="{88845566-B3FB-70EC-5D71-75A6F6C1A4A7}"/>
                  </a:ext>
                </a:extLst>
              </p:cNvPr>
              <p:cNvGrpSpPr/>
              <p:nvPr/>
            </p:nvGrpSpPr>
            <p:grpSpPr>
              <a:xfrm>
                <a:off x="1051750" y="1519237"/>
                <a:ext cx="8996755" cy="2687358"/>
                <a:chOff x="0" y="-47625"/>
                <a:chExt cx="2218830" cy="2122310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id="{181EB3CF-8634-13C7-B516-9E9325218BF5}"/>
                    </a:ext>
                  </a:extLst>
                </p:cNvPr>
                <p:cNvSpPr/>
                <p:nvPr/>
              </p:nvSpPr>
              <p:spPr>
                <a:xfrm>
                  <a:off x="362027" y="-1"/>
                  <a:ext cx="1856803" cy="2074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txBody>
                <a:bodyPr/>
                <a:lstStyle/>
                <a:p>
                  <a:pPr>
                    <a:lnSpc>
                      <a:spcPct val="150000"/>
                    </a:lnSpc>
                  </a:pPr>
                  <a:endParaRPr lang="en-US" sz="240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id="{6EC1D511-1DF1-6A75-82C2-67D4F99E564F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2001" tIns="32001" rIns="32001" bIns="32001" rtlCol="0" anchor="ctr"/>
                <a:lstStyle/>
                <a:p>
                  <a:pPr algn="ctr">
                    <a:lnSpc>
                      <a:spcPct val="150000"/>
                    </a:lnSpc>
                  </a:pPr>
                  <a:endParaRPr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3CF71D-FA9D-E2AC-E92F-C05518FAD1A6}"/>
                  </a:ext>
                </a:extLst>
              </p:cNvPr>
              <p:cNvSpPr txBox="1"/>
              <p:nvPr/>
            </p:nvSpPr>
            <p:spPr>
              <a:xfrm>
                <a:off x="1194117" y="2450153"/>
                <a:ext cx="9084154" cy="492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en-US" sz="24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922C0A-91A9-2709-F067-1D6AD0202CA6}"/>
                </a:ext>
              </a:extLst>
            </p:cNvPr>
            <p:cNvSpPr txBox="1"/>
            <p:nvPr/>
          </p:nvSpPr>
          <p:spPr>
            <a:xfrm>
              <a:off x="7276941" y="3133774"/>
              <a:ext cx="3655095" cy="16812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Đọc trước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Luyện </a:t>
              </a:r>
              <a:r>
                <a:rPr lang="en-US" sz="2400" b="1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phong</a:t>
              </a:r>
              <a:r>
                <a:rPr lang="en-US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cảnh</a:t>
              </a:r>
              <a:r>
                <a:rPr lang="en-US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b="1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hành</a:t>
              </a:r>
              <a:r>
                <a:rPr lang="en-US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r>
                <a:rPr lang="vi-VN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r>
                <a:rPr lang="en-VN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endParaRPr lang="en-US" sz="2400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0095F65-496F-A6C4-1125-C652A883A477}"/>
                </a:ext>
              </a:extLst>
            </p:cNvPr>
            <p:cNvGrpSpPr/>
            <p:nvPr/>
          </p:nvGrpSpPr>
          <p:grpSpPr>
            <a:xfrm>
              <a:off x="8618489" y="1971086"/>
              <a:ext cx="972000" cy="972000"/>
              <a:chOff x="8266553" y="902189"/>
              <a:chExt cx="972000" cy="9720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E51964C-1C4E-55F2-BBFF-CCBC476BC2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66553" y="902189"/>
                <a:ext cx="972000" cy="972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VN" sz="240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9" name="Freeform 23">
                <a:extLst>
                  <a:ext uri="{FF2B5EF4-FFF2-40B4-BE49-F238E27FC236}">
                    <a16:creationId xmlns:a16="http://schemas.microsoft.com/office/drawing/2014/main" id="{EF204279-F783-17F8-BBAB-D282E1BBA535}"/>
                  </a:ext>
                </a:extLst>
              </p:cNvPr>
              <p:cNvSpPr/>
              <p:nvPr/>
            </p:nvSpPr>
            <p:spPr>
              <a:xfrm>
                <a:off x="8430151" y="1006479"/>
                <a:ext cx="644805" cy="735773"/>
              </a:xfrm>
              <a:custGeom>
                <a:avLst/>
                <a:gdLst/>
                <a:ahLst/>
                <a:cxnLst/>
                <a:rect l="l" t="t" r="r" b="b"/>
                <a:pathLst>
                  <a:path w="1214958" h="1386363">
                    <a:moveTo>
                      <a:pt x="0" y="0"/>
                    </a:moveTo>
                    <a:lnTo>
                      <a:pt x="1214958" y="0"/>
                    </a:lnTo>
                    <a:lnTo>
                      <a:pt x="1214958" y="1386362"/>
                    </a:lnTo>
                    <a:lnTo>
                      <a:pt x="0" y="13863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 w="9525">
                <a:noFill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28375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C2D6A12-42FC-6EEB-211F-6EFE70716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A25A59E4-75E5-5233-79D7-B36816D33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229CD89F-73B3-95EE-A1AC-0A579B2DA7C6}"/>
              </a:ext>
            </a:extLst>
          </p:cNvPr>
          <p:cNvSpPr txBox="1"/>
          <p:nvPr/>
        </p:nvSpPr>
        <p:spPr>
          <a:xfrm>
            <a:off x="1391181" y="2474091"/>
            <a:ext cx="5196241" cy="1909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9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Hoạt</a:t>
            </a:r>
            <a:r>
              <a:rPr lang="en-US" sz="4409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4409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động</a:t>
            </a:r>
            <a:r>
              <a:rPr lang="en-US" sz="4409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1.</a:t>
            </a:r>
          </a:p>
          <a:p>
            <a:pPr algn="ctr">
              <a:lnSpc>
                <a:spcPct val="150000"/>
              </a:lnSpc>
            </a:pPr>
            <a:r>
              <a:rPr lang="en-US" sz="4409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Đọc</a:t>
            </a:r>
            <a:r>
              <a:rPr lang="en-US" sz="4409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4409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thành</a:t>
            </a:r>
            <a:r>
              <a:rPr lang="en-US" sz="4409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4409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tiếng</a:t>
            </a:r>
            <a:endParaRPr lang="en-US" sz="4409" b="1" dirty="0">
              <a:solidFill>
                <a:srgbClr val="000000"/>
              </a:solidFill>
              <a:latin typeface="UTM Avo" panose="02040603050506020204" pitchFamily="18"/>
              <a:ea typeface="Fredoka"/>
              <a:cs typeface="Arial" panose="020B0604020202020204" pitchFamily="34" charset="0"/>
              <a:sym typeface="Fredoka"/>
            </a:endParaRPr>
          </a:p>
        </p:txBody>
      </p:sp>
      <p:pic>
        <p:nvPicPr>
          <p:cNvPr id="5" name="Picture 33">
            <a:extLst>
              <a:ext uri="{FF2B5EF4-FFF2-40B4-BE49-F238E27FC236}">
                <a16:creationId xmlns:a16="http://schemas.microsoft.com/office/drawing/2014/main" id="{CA369C2C-A99E-1642-F6F2-59894210FC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55596" y="1552892"/>
            <a:ext cx="3545223" cy="488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08AC47-C23B-992D-AD40-CC194E042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2">
            <a:extLst>
              <a:ext uri="{FF2B5EF4-FFF2-40B4-BE49-F238E27FC236}">
                <a16:creationId xmlns:a16="http://schemas.microsoft.com/office/drawing/2014/main" id="{995AD343-E753-E8DA-DB9B-80096C470B60}"/>
              </a:ext>
            </a:extLst>
          </p:cNvPr>
          <p:cNvSpPr/>
          <p:nvPr/>
        </p:nvSpPr>
        <p:spPr>
          <a:xfrm>
            <a:off x="7710094" y="2498298"/>
            <a:ext cx="3713457" cy="3777175"/>
          </a:xfrm>
          <a:custGeom>
            <a:avLst/>
            <a:gdLst/>
            <a:ahLst/>
            <a:cxnLst/>
            <a:rect l="l" t="t" r="r" b="b"/>
            <a:pathLst>
              <a:path w="2583382" h="2592023">
                <a:moveTo>
                  <a:pt x="0" y="0"/>
                </a:moveTo>
                <a:lnTo>
                  <a:pt x="2583383" y="0"/>
                </a:lnTo>
                <a:lnTo>
                  <a:pt x="2583383" y="2592023"/>
                </a:lnTo>
                <a:lnTo>
                  <a:pt x="0" y="2592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4F45C7F-3842-D936-3715-83F5899A25CA}"/>
              </a:ext>
            </a:extLst>
          </p:cNvPr>
          <p:cNvSpPr txBox="1"/>
          <p:nvPr/>
        </p:nvSpPr>
        <p:spPr>
          <a:xfrm>
            <a:off x="4481906" y="149163"/>
            <a:ext cx="3228188" cy="180312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7635"/>
              </a:lnSpc>
            </a:pP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Giọng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đọc</a:t>
            </a:r>
            <a:endParaRPr lang="en-US" sz="2800" b="1" dirty="0">
              <a:solidFill>
                <a:srgbClr val="000000"/>
              </a:solidFill>
              <a:latin typeface="UTM Avo" panose="02040603050506020204" pitchFamily="18"/>
              <a:ea typeface="Fredoka"/>
              <a:cs typeface="Arial" panose="020B0604020202020204" pitchFamily="34" charset="0"/>
              <a:sym typeface="Fredoka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58A2F9-A0D4-3258-F42B-F3CB63F95523}"/>
              </a:ext>
            </a:extLst>
          </p:cNvPr>
          <p:cNvGrpSpPr/>
          <p:nvPr/>
        </p:nvGrpSpPr>
        <p:grpSpPr>
          <a:xfrm>
            <a:off x="599047" y="1968147"/>
            <a:ext cx="6487061" cy="4483995"/>
            <a:chOff x="599047" y="1360067"/>
            <a:chExt cx="6487061" cy="4483995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591A273E-44CA-B10B-C39A-393A31570B58}"/>
                </a:ext>
              </a:extLst>
            </p:cNvPr>
            <p:cNvSpPr/>
            <p:nvPr/>
          </p:nvSpPr>
          <p:spPr>
            <a:xfrm>
              <a:off x="599047" y="1360067"/>
              <a:ext cx="6487061" cy="4483995"/>
            </a:xfrm>
            <a:custGeom>
              <a:avLst/>
              <a:gdLst/>
              <a:ahLst/>
              <a:cxnLst/>
              <a:rect l="l" t="t" r="r" b="b"/>
              <a:pathLst>
                <a:path w="1688086" h="1654324">
                  <a:moveTo>
                    <a:pt x="0" y="0"/>
                  </a:moveTo>
                  <a:lnTo>
                    <a:pt x="1688085" y="0"/>
                  </a:lnTo>
                  <a:lnTo>
                    <a:pt x="1688085" y="1654324"/>
                  </a:lnTo>
                  <a:lnTo>
                    <a:pt x="0" y="1654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41CBB-6697-86BC-D3BE-4E5649F4F9C9}"/>
                </a:ext>
              </a:extLst>
            </p:cNvPr>
            <p:cNvSpPr/>
            <p:nvPr/>
          </p:nvSpPr>
          <p:spPr>
            <a:xfrm>
              <a:off x="1082502" y="2576228"/>
              <a:ext cx="5520149" cy="2736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729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04C696-2B2E-F1DE-A32B-D01132D2C3FB}"/>
                </a:ext>
              </a:extLst>
            </p:cNvPr>
            <p:cNvSpPr txBox="1"/>
            <p:nvPr/>
          </p:nvSpPr>
          <p:spPr>
            <a:xfrm>
              <a:off x="1289428" y="2891276"/>
              <a:ext cx="5106295" cy="1939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sự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hào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hứng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vui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vẻ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ở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đoạn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1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tồn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tha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thiết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ở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đoạn</a:t>
              </a:r>
              <a:r>
                <a:rPr lang="nl-NL" sz="28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2.</a:t>
              </a:r>
              <a:r>
                <a:rPr lang="en-VN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898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8BA8E1-C5EC-DE64-869C-1259B4AB3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206C9C5-5001-292B-3729-89D27450F396}"/>
              </a:ext>
            </a:extLst>
          </p:cNvPr>
          <p:cNvGrpSpPr/>
          <p:nvPr/>
        </p:nvGrpSpPr>
        <p:grpSpPr>
          <a:xfrm>
            <a:off x="-1246993" y="1804092"/>
            <a:ext cx="8664436" cy="2603875"/>
            <a:chOff x="-1512037" y="632593"/>
            <a:chExt cx="8664436" cy="2603875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31458440-0482-424E-CCF7-BEFC7AEE9D11}"/>
                </a:ext>
              </a:extLst>
            </p:cNvPr>
            <p:cNvSpPr/>
            <p:nvPr/>
          </p:nvSpPr>
          <p:spPr>
            <a:xfrm>
              <a:off x="1098703" y="1299617"/>
              <a:ext cx="3442957" cy="1936851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i="1">
                <a:latin typeface="UTM Avo" panose="02040603050506020204" pitchFamily="1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CA1F40-A849-CD34-3B43-ECB69C1A668B}"/>
                </a:ext>
              </a:extLst>
            </p:cNvPr>
            <p:cNvSpPr txBox="1"/>
            <p:nvPr/>
          </p:nvSpPr>
          <p:spPr>
            <a:xfrm>
              <a:off x="-1512037" y="632593"/>
              <a:ext cx="8664436" cy="1784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635"/>
                </a:lnSpc>
              </a:pPr>
              <a:r>
                <a:rPr lang="en-US" sz="2800" i="1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ráo</a:t>
              </a:r>
              <a:r>
                <a:rPr lang="en-US" sz="2800" i="1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riết</a:t>
              </a:r>
              <a:endParaRPr lang="en-US" sz="2800" i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F72BA9-ED82-AEED-F2EC-D1DCF8149935}"/>
              </a:ext>
            </a:extLst>
          </p:cNvPr>
          <p:cNvGrpSpPr/>
          <p:nvPr/>
        </p:nvGrpSpPr>
        <p:grpSpPr>
          <a:xfrm>
            <a:off x="-1246993" y="4560813"/>
            <a:ext cx="8664436" cy="1936851"/>
            <a:chOff x="-1508961" y="3523044"/>
            <a:chExt cx="8664436" cy="1936851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3AE19751-D235-5E36-EFF9-43E800EF1868}"/>
                </a:ext>
              </a:extLst>
            </p:cNvPr>
            <p:cNvSpPr/>
            <p:nvPr/>
          </p:nvSpPr>
          <p:spPr>
            <a:xfrm>
              <a:off x="1098704" y="3523044"/>
              <a:ext cx="3442957" cy="1936851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i="1">
                <a:latin typeface="UTM Avo" panose="02040603050506020204" pitchFamily="18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A698734F-4977-316A-FD57-EF22B13C8CC1}"/>
                </a:ext>
              </a:extLst>
            </p:cNvPr>
            <p:cNvSpPr txBox="1"/>
            <p:nvPr/>
          </p:nvSpPr>
          <p:spPr>
            <a:xfrm>
              <a:off x="-1508961" y="3789752"/>
              <a:ext cx="8664436" cy="1201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i="1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nắng</a:t>
              </a:r>
              <a:r>
                <a:rPr lang="en-US" sz="2800" i="1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i="1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chói</a:t>
              </a:r>
              <a:r>
                <a:rPr lang="en-US" sz="2800" i="1" dirty="0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latin typeface="UTM Avo" panose="02040603050506020204" pitchFamily="18"/>
                  <a:ea typeface="Fredoka"/>
                  <a:cs typeface="Arial" panose="020B0604020202020204" pitchFamily="34" charset="0"/>
                  <a:sym typeface="Fredoka"/>
                </a:rPr>
                <a:t>chang</a:t>
              </a:r>
              <a:endParaRPr lang="en-US" sz="2800" i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4FAF5A-C2BD-B605-6DF0-7C09EF108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18" y="2828149"/>
            <a:ext cx="4746235" cy="3159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6217123E-42A4-0165-0C93-043D969D0164}"/>
              </a:ext>
            </a:extLst>
          </p:cNvPr>
          <p:cNvSpPr txBox="1"/>
          <p:nvPr/>
        </p:nvSpPr>
        <p:spPr>
          <a:xfrm>
            <a:off x="1763782" y="433551"/>
            <a:ext cx="8664436" cy="180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5"/>
              </a:lnSpc>
            </a:pP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khó</a:t>
            </a:r>
            <a:endParaRPr lang="en-US" sz="2800" b="1" dirty="0">
              <a:solidFill>
                <a:srgbClr val="000000"/>
              </a:solidFill>
              <a:latin typeface="UTM Avo" panose="02040603050506020204" pitchFamily="18"/>
              <a:ea typeface="Fredoka"/>
              <a:cs typeface="Arial" panose="020B0604020202020204" pitchFamily="34" charset="0"/>
              <a:sym typeface="Fredoka"/>
            </a:endParaRPr>
          </a:p>
        </p:txBody>
      </p:sp>
    </p:spTree>
    <p:extLst>
      <p:ext uri="{BB962C8B-B14F-4D97-AF65-F5344CB8AC3E}">
        <p14:creationId xmlns:p14="http://schemas.microsoft.com/office/powerpoint/2010/main" val="239284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378801-9940-CEA1-9D09-EDB1F538B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E2E2770-8F41-2116-256A-D6439A9A1C60}"/>
              </a:ext>
            </a:extLst>
          </p:cNvPr>
          <p:cNvGrpSpPr/>
          <p:nvPr/>
        </p:nvGrpSpPr>
        <p:grpSpPr>
          <a:xfrm>
            <a:off x="64272" y="7614982"/>
            <a:ext cx="11635514" cy="2940171"/>
            <a:chOff x="0" y="0"/>
            <a:chExt cx="4166870" cy="1052924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0FA8981-8452-D99F-C567-F2AEF1AF6C03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A093CE14-9732-05A9-193F-E2AD7ED0145D}"/>
              </a:ext>
            </a:extLst>
          </p:cNvPr>
          <p:cNvSpPr txBox="1"/>
          <p:nvPr/>
        </p:nvSpPr>
        <p:spPr>
          <a:xfrm>
            <a:off x="1965480" y="3087626"/>
            <a:ext cx="8294437" cy="213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Sài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Gòn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chói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chang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kern="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trưa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bỏng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kern="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ồn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ào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kern="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hối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hả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tan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kẹt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kern="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khói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bụi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  <a:r>
              <a:rPr lang="en-US" sz="2400" kern="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ít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4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kern="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endParaRPr lang="en-VN" sz="2400" kern="100" dirty="0">
              <a:solidFill>
                <a:srgbClr val="FF000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E58676-A322-D081-5053-FD538E3B1F08}"/>
              </a:ext>
            </a:extLst>
          </p:cNvPr>
          <p:cNvGrpSpPr/>
          <p:nvPr/>
        </p:nvGrpSpPr>
        <p:grpSpPr>
          <a:xfrm>
            <a:off x="1763782" y="945761"/>
            <a:ext cx="8664436" cy="1889525"/>
            <a:chOff x="-1644574" y="43382"/>
            <a:chExt cx="8664436" cy="188952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BAEF0C08-A3A9-863D-525E-77758AA0B96E}"/>
                </a:ext>
              </a:extLst>
            </p:cNvPr>
            <p:cNvSpPr/>
            <p:nvPr/>
          </p:nvSpPr>
          <p:spPr>
            <a:xfrm>
              <a:off x="64272" y="948017"/>
              <a:ext cx="5280143" cy="89848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B1150D9-4765-104E-96FE-2B75DE72337A}"/>
                </a:ext>
              </a:extLst>
            </p:cNvPr>
            <p:cNvSpPr/>
            <p:nvPr/>
          </p:nvSpPr>
          <p:spPr>
            <a:xfrm>
              <a:off x="-22873" y="1019840"/>
              <a:ext cx="5280143" cy="91306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0000"/>
                  </a:solidFill>
                  <a:ea typeface="Fredoka"/>
                  <a:cs typeface="Arial" panose="020B0604020202020204" pitchFamily="34" charset="0"/>
                  <a:sym typeface="Fredoka"/>
                </a:rPr>
                <a:t>Luyện</a:t>
              </a:r>
              <a:r>
                <a:rPr lang="en-US" sz="2400" b="1" dirty="0">
                  <a:solidFill>
                    <a:srgbClr val="000000"/>
                  </a:solidFill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a typeface="Fredoka"/>
                  <a:cs typeface="Arial" panose="020B0604020202020204" pitchFamily="34" charset="0"/>
                  <a:sym typeface="Fredoka"/>
                </a:rPr>
                <a:t>đọc</a:t>
              </a:r>
              <a:r>
                <a:rPr lang="en-US" sz="2400" b="1" dirty="0">
                  <a:solidFill>
                    <a:srgbClr val="000000"/>
                  </a:solidFill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a typeface="Fredoka"/>
                  <a:cs typeface="Arial" panose="020B0604020202020204" pitchFamily="34" charset="0"/>
                  <a:sym typeface="Fredoka"/>
                </a:rPr>
                <a:t>câu</a:t>
              </a:r>
              <a:r>
                <a:rPr lang="en-US" sz="2400" b="1" dirty="0">
                  <a:solidFill>
                    <a:srgbClr val="000000"/>
                  </a:solidFill>
                  <a:ea typeface="Fredoka"/>
                  <a:cs typeface="Arial" panose="020B0604020202020204" pitchFamily="34" charset="0"/>
                  <a:sym typeface="Fredoka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a typeface="Fredoka"/>
                  <a:cs typeface="Arial" panose="020B0604020202020204" pitchFamily="34" charset="0"/>
                  <a:sym typeface="Fredoka"/>
                </a:rPr>
                <a:t>dài</a:t>
              </a:r>
              <a:endParaRPr lang="en-US" sz="2400" b="1" dirty="0">
                <a:solidFill>
                  <a:srgbClr val="000000"/>
                </a:solidFill>
                <a:ea typeface="Fredoka"/>
                <a:cs typeface="Arial" panose="020B0604020202020204" pitchFamily="34" charset="0"/>
                <a:sym typeface="Fredoka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176A875E-724D-90E6-E651-3B5F80B85AEE}"/>
                </a:ext>
              </a:extLst>
            </p:cNvPr>
            <p:cNvSpPr txBox="1"/>
            <p:nvPr/>
          </p:nvSpPr>
          <p:spPr>
            <a:xfrm>
              <a:off x="-1644574" y="43382"/>
              <a:ext cx="8664436" cy="1803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635"/>
                </a:lnSpc>
              </a:pPr>
              <a:endParaRPr lang="en-US" sz="2400" b="1" dirty="0">
                <a:solidFill>
                  <a:srgbClr val="000000"/>
                </a:solidFill>
                <a:latin typeface="+mn-lt"/>
                <a:ea typeface="Fredoka"/>
                <a:cs typeface="Arial" panose="020B0604020202020204" pitchFamily="34" charset="0"/>
                <a:sym typeface="Fredok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AC3ABF-642D-230E-EB1A-008878A9D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E6EBBB-CDB7-D7B0-6165-58FDC6FEAF2D}"/>
              </a:ext>
            </a:extLst>
          </p:cNvPr>
          <p:cNvSpPr txBox="1"/>
          <p:nvPr/>
        </p:nvSpPr>
        <p:spPr>
          <a:xfrm>
            <a:off x="1763782" y="539079"/>
            <a:ext cx="8664436" cy="180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5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chia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 3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Fredoka"/>
                <a:cs typeface="Arial" panose="020B0604020202020204" pitchFamily="34" charset="0"/>
                <a:sym typeface="Fredoka"/>
              </a:rPr>
              <a:t>đoạn</a:t>
            </a:r>
            <a:endParaRPr lang="en-US" sz="2400" b="1" dirty="0">
              <a:solidFill>
                <a:schemeClr val="tx1"/>
              </a:solidFill>
              <a:latin typeface="UTM Avo" panose="02040603050506020204" pitchFamily="18"/>
              <a:ea typeface="Fredoka"/>
              <a:cs typeface="Arial" panose="020B0604020202020204" pitchFamily="34" charset="0"/>
              <a:sym typeface="Fredoka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C79383-9974-EBCE-BBCF-272DFA6CF610}"/>
              </a:ext>
            </a:extLst>
          </p:cNvPr>
          <p:cNvGrpSpPr/>
          <p:nvPr/>
        </p:nvGrpSpPr>
        <p:grpSpPr>
          <a:xfrm>
            <a:off x="778394" y="2794810"/>
            <a:ext cx="3270531" cy="3020931"/>
            <a:chOff x="621502" y="2794810"/>
            <a:chExt cx="3270531" cy="3020931"/>
          </a:xfrm>
        </p:grpSpPr>
        <p:sp>
          <p:nvSpPr>
            <p:cNvPr id="8" name="Alternate Process 7">
              <a:extLst>
                <a:ext uri="{FF2B5EF4-FFF2-40B4-BE49-F238E27FC236}">
                  <a16:creationId xmlns:a16="http://schemas.microsoft.com/office/drawing/2014/main" id="{71D9337D-ED7A-5345-74CE-0BA08FD154E1}"/>
                </a:ext>
              </a:extLst>
            </p:cNvPr>
            <p:cNvSpPr/>
            <p:nvPr/>
          </p:nvSpPr>
          <p:spPr>
            <a:xfrm>
              <a:off x="621502" y="3218000"/>
              <a:ext cx="3270531" cy="2597741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96CA853-7A6F-9631-18E0-3B52D006F9B4}"/>
                </a:ext>
              </a:extLst>
            </p:cNvPr>
            <p:cNvSpPr/>
            <p:nvPr/>
          </p:nvSpPr>
          <p:spPr>
            <a:xfrm>
              <a:off x="1293520" y="2794810"/>
              <a:ext cx="2041828" cy="68568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Đoạn 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B165D8-5886-BD0F-F9F6-CE1FE8D2D5AA}"/>
                </a:ext>
              </a:extLst>
            </p:cNvPr>
            <p:cNvSpPr txBox="1"/>
            <p:nvPr/>
          </p:nvSpPr>
          <p:spPr>
            <a:xfrm>
              <a:off x="919109" y="3945834"/>
              <a:ext cx="2675316" cy="113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Từ đầu đến 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“</a:t>
              </a:r>
              <a:r>
                <a:rPr lang="en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bất chợt mưa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  <a:r>
                <a:rPr lang="en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”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6D2479-FE30-074B-A931-92349E32E9AF}"/>
              </a:ext>
            </a:extLst>
          </p:cNvPr>
          <p:cNvGrpSpPr/>
          <p:nvPr/>
        </p:nvGrpSpPr>
        <p:grpSpPr>
          <a:xfrm>
            <a:off x="4460734" y="2794810"/>
            <a:ext cx="3270531" cy="3020931"/>
            <a:chOff x="4564052" y="2794810"/>
            <a:chExt cx="3270531" cy="3020931"/>
          </a:xfrm>
        </p:grpSpPr>
        <p:sp>
          <p:nvSpPr>
            <p:cNvPr id="10" name="Alternate Process 9">
              <a:extLst>
                <a:ext uri="{FF2B5EF4-FFF2-40B4-BE49-F238E27FC236}">
                  <a16:creationId xmlns:a16="http://schemas.microsoft.com/office/drawing/2014/main" id="{3B24EE39-044D-C327-DEB0-481F61294AAD}"/>
                </a:ext>
              </a:extLst>
            </p:cNvPr>
            <p:cNvSpPr/>
            <p:nvPr/>
          </p:nvSpPr>
          <p:spPr>
            <a:xfrm>
              <a:off x="4564052" y="3218000"/>
              <a:ext cx="3270531" cy="2597741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1D50073-3E26-F169-1A19-CDD7DE9841FB}"/>
                </a:ext>
              </a:extLst>
            </p:cNvPr>
            <p:cNvSpPr/>
            <p:nvPr/>
          </p:nvSpPr>
          <p:spPr>
            <a:xfrm>
              <a:off x="5168739" y="2794810"/>
              <a:ext cx="2041828" cy="68568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Đoạn 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D78BAD-87DE-2EC3-94C9-31450292DC40}"/>
                </a:ext>
              </a:extLst>
            </p:cNvPr>
            <p:cNvSpPr txBox="1"/>
            <p:nvPr/>
          </p:nvSpPr>
          <p:spPr>
            <a:xfrm>
              <a:off x="4839409" y="3950835"/>
              <a:ext cx="2719816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kern="100" dirty="0" err="1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Tiếp</a:t>
              </a:r>
              <a:r>
                <a:rPr lang="en-US" sz="2400" kern="100" dirty="0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kern="100" dirty="0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“</a:t>
              </a:r>
              <a:r>
                <a:rPr lang="en-US" sz="2400" kern="100" dirty="0" err="1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mưa</a:t>
              </a:r>
              <a:r>
                <a:rPr lang="en-US" sz="2400" kern="100" dirty="0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chưa</a:t>
              </a:r>
              <a:r>
                <a:rPr lang="en-US" sz="2400" kern="100" dirty="0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từng</a:t>
              </a:r>
              <a:r>
                <a:rPr lang="en-US" sz="2400" kern="100" dirty="0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kern="100" dirty="0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.”.</a:t>
              </a:r>
              <a:endParaRPr lang="en-VN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428BEA-9F3D-1BB2-EE1D-854B8A5F2785}"/>
              </a:ext>
            </a:extLst>
          </p:cNvPr>
          <p:cNvGrpSpPr/>
          <p:nvPr/>
        </p:nvGrpSpPr>
        <p:grpSpPr>
          <a:xfrm>
            <a:off x="8143076" y="2794810"/>
            <a:ext cx="3270530" cy="3020931"/>
            <a:chOff x="8199266" y="2794810"/>
            <a:chExt cx="3270530" cy="3020931"/>
          </a:xfrm>
        </p:grpSpPr>
        <p:sp>
          <p:nvSpPr>
            <p:cNvPr id="12" name="Alternate Process 11">
              <a:extLst>
                <a:ext uri="{FF2B5EF4-FFF2-40B4-BE49-F238E27FC236}">
                  <a16:creationId xmlns:a16="http://schemas.microsoft.com/office/drawing/2014/main" id="{0EE199DB-6FB9-033C-9914-4B186FE01887}"/>
                </a:ext>
              </a:extLst>
            </p:cNvPr>
            <p:cNvSpPr/>
            <p:nvPr/>
          </p:nvSpPr>
          <p:spPr>
            <a:xfrm>
              <a:off x="8199266" y="3218000"/>
              <a:ext cx="3270530" cy="2597741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180BDD2-C479-22DC-DF0F-E2B6C6FC6FAE}"/>
                </a:ext>
              </a:extLst>
            </p:cNvPr>
            <p:cNvSpPr/>
            <p:nvPr/>
          </p:nvSpPr>
          <p:spPr>
            <a:xfrm>
              <a:off x="8813617" y="2794810"/>
              <a:ext cx="2041828" cy="68568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Đoạn 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8C0830-A561-6D7A-FAC7-8CFA9F84236F}"/>
                </a:ext>
              </a:extLst>
            </p:cNvPr>
            <p:cNvSpPr txBox="1"/>
            <p:nvPr/>
          </p:nvSpPr>
          <p:spPr>
            <a:xfrm>
              <a:off x="8813617" y="4222833"/>
              <a:ext cx="2476867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kern="100" dirty="0" err="1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Phần</a:t>
              </a:r>
              <a:r>
                <a:rPr lang="en-US" sz="2400" kern="100" dirty="0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còn</a:t>
              </a:r>
              <a:r>
                <a:rPr lang="en-US" sz="2400" kern="100" dirty="0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kern="100" dirty="0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VN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30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1359</Words>
  <Application>Microsoft Office PowerPoint</Application>
  <PresentationFormat>Widescreen</PresentationFormat>
  <Paragraphs>124</Paragraphs>
  <Slides>40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Wingdings</vt:lpstr>
      <vt:lpstr>Fredoka</vt:lpstr>
      <vt:lpstr>Arial</vt:lpstr>
      <vt:lpstr>Calibri</vt:lpstr>
      <vt:lpstr>UTM Avo</vt:lpstr>
      <vt:lpstr>2_Office Theme</vt:lpstr>
      <vt:lpstr>Tuần 20 Bài đọc 3: Mưa Sài Gòn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Monkey</cp:lastModifiedBy>
  <cp:revision>141</cp:revision>
  <dcterms:created xsi:type="dcterms:W3CDTF">2023-10-19T01:39:18Z</dcterms:created>
  <dcterms:modified xsi:type="dcterms:W3CDTF">2024-12-25T10:20:38Z</dcterms:modified>
</cp:coreProperties>
</file>